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0" r:id="rId4"/>
    <p:sldId id="285" r:id="rId5"/>
    <p:sldId id="288" r:id="rId6"/>
    <p:sldId id="287" r:id="rId7"/>
    <p:sldId id="293" r:id="rId8"/>
    <p:sldId id="295" r:id="rId9"/>
    <p:sldId id="294" r:id="rId10"/>
    <p:sldId id="292" r:id="rId11"/>
    <p:sldId id="300" r:id="rId12"/>
    <p:sldId id="299" r:id="rId13"/>
    <p:sldId id="298" r:id="rId14"/>
    <p:sldId id="297" r:id="rId15"/>
    <p:sldId id="303" r:id="rId16"/>
    <p:sldId id="304" r:id="rId17"/>
    <p:sldId id="296" r:id="rId18"/>
    <p:sldId id="302" r:id="rId19"/>
    <p:sldId id="286" r:id="rId20"/>
    <p:sldId id="305" r:id="rId21"/>
    <p:sldId id="308" r:id="rId22"/>
    <p:sldId id="307" r:id="rId23"/>
    <p:sldId id="306" r:id="rId24"/>
    <p:sldId id="311" r:id="rId25"/>
    <p:sldId id="309" r:id="rId26"/>
    <p:sldId id="313" r:id="rId27"/>
    <p:sldId id="312" r:id="rId28"/>
    <p:sldId id="314" r:id="rId29"/>
    <p:sldId id="265" r:id="rId30"/>
    <p:sldId id="267" r:id="rId31"/>
  </p:sldIdLst>
  <p:sldSz cx="12192000" cy="6858000"/>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185" autoAdjust="0"/>
    <p:restoredTop sz="94660"/>
  </p:normalViewPr>
  <p:slideViewPr>
    <p:cSldViewPr snapToGrid="0">
      <p:cViewPr varScale="1">
        <p:scale>
          <a:sx n="67" d="100"/>
          <a:sy n="67" d="100"/>
        </p:scale>
        <p:origin x="66" y="180"/>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12B457-7565-457C-AA7D-1EDF17E6820A}"/>
              </a:ext>
            </a:extLst>
          </p:cNvPr>
          <p:cNvSpPr>
            <a:spLocks noGrp="1"/>
          </p:cNvSpPr>
          <p:nvPr>
            <p:ph type="ctrTitle"/>
          </p:nvPr>
        </p:nvSpPr>
        <p:spPr>
          <a:xfrm>
            <a:off x="1524000" y="1122363"/>
            <a:ext cx="9144000" cy="2387600"/>
          </a:xfrm>
        </p:spPr>
        <p:txBody>
          <a:bodyPr anchor="b"/>
          <a:lstStyle>
            <a:lvl1pPr algn="ctr">
              <a:defRPr sz="6000"/>
            </a:lvl1pPr>
          </a:lstStyle>
          <a:p>
            <a:r>
              <a:rPr lang="pt-PT"/>
              <a:t>Clique para editar o estilo de título do Modelo Global</a:t>
            </a:r>
          </a:p>
        </p:txBody>
      </p:sp>
      <p:sp>
        <p:nvSpPr>
          <p:cNvPr id="3" name="Subtítulo 2">
            <a:extLst>
              <a:ext uri="{FF2B5EF4-FFF2-40B4-BE49-F238E27FC236}">
                <a16:creationId xmlns:a16="http://schemas.microsoft.com/office/drawing/2014/main" id="{106BA947-13A9-4CDA-84F6-A900CD65B3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a:t>Clique para editar o estilo de subtítulo do Modelo Global</a:t>
            </a:r>
          </a:p>
        </p:txBody>
      </p:sp>
      <p:sp>
        <p:nvSpPr>
          <p:cNvPr id="4" name="Marcador de Posição da Data 3">
            <a:extLst>
              <a:ext uri="{FF2B5EF4-FFF2-40B4-BE49-F238E27FC236}">
                <a16:creationId xmlns:a16="http://schemas.microsoft.com/office/drawing/2014/main" id="{5DC58315-B119-4532-B67F-89D462761776}"/>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5" name="Marcador de Posição do Rodapé 4">
            <a:extLst>
              <a:ext uri="{FF2B5EF4-FFF2-40B4-BE49-F238E27FC236}">
                <a16:creationId xmlns:a16="http://schemas.microsoft.com/office/drawing/2014/main" id="{C8FC6D57-6FDB-4DA1-8333-0E55BBFDF5FA}"/>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CCD08CBF-937E-4266-B04C-C523E51546B0}"/>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978860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8EC569-F8FB-4A75-AE25-F46BEC2E699B}"/>
              </a:ext>
            </a:extLst>
          </p:cNvPr>
          <p:cNvSpPr>
            <a:spLocks noGrp="1"/>
          </p:cNvSpPr>
          <p:nvPr>
            <p:ph type="title"/>
          </p:nvPr>
        </p:nvSpPr>
        <p:spPr/>
        <p:txBody>
          <a:bodyPr/>
          <a:lstStyle/>
          <a:p>
            <a:r>
              <a:rPr lang="pt-PT"/>
              <a:t>Clique para editar o estilo de título do Modelo Global</a:t>
            </a:r>
          </a:p>
        </p:txBody>
      </p:sp>
      <p:sp>
        <p:nvSpPr>
          <p:cNvPr id="3" name="Marcador de Posição de Texto Vertical 2">
            <a:extLst>
              <a:ext uri="{FF2B5EF4-FFF2-40B4-BE49-F238E27FC236}">
                <a16:creationId xmlns:a16="http://schemas.microsoft.com/office/drawing/2014/main" id="{CBF8E08F-3732-42AF-965C-5155F5C972DD}"/>
              </a:ext>
            </a:extLst>
          </p:cNvPr>
          <p:cNvSpPr>
            <a:spLocks noGrp="1"/>
          </p:cNvSpPr>
          <p:nvPr>
            <p:ph type="body" orient="vert" idx="1"/>
          </p:nvPr>
        </p:nvSpPr>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5EFBA42B-D456-4794-BAB0-C3DA82E77A7C}"/>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5" name="Marcador de Posição do Rodapé 4">
            <a:extLst>
              <a:ext uri="{FF2B5EF4-FFF2-40B4-BE49-F238E27FC236}">
                <a16:creationId xmlns:a16="http://schemas.microsoft.com/office/drawing/2014/main" id="{3527D506-C477-4761-98AA-EA3E4536ECAF}"/>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F8B4E881-4182-4249-A433-92789185E1FD}"/>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4138060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F97BCB4-5339-4BF5-9732-89E0B4462145}"/>
              </a:ext>
            </a:extLst>
          </p:cNvPr>
          <p:cNvSpPr>
            <a:spLocks noGrp="1"/>
          </p:cNvSpPr>
          <p:nvPr>
            <p:ph type="title" orient="vert"/>
          </p:nvPr>
        </p:nvSpPr>
        <p:spPr>
          <a:xfrm>
            <a:off x="8724900" y="365125"/>
            <a:ext cx="2628900" cy="5811838"/>
          </a:xfrm>
        </p:spPr>
        <p:txBody>
          <a:bodyPr vert="eaVert"/>
          <a:lstStyle/>
          <a:p>
            <a:r>
              <a:rPr lang="pt-PT"/>
              <a:t>Clique para editar o estilo de título do Modelo Global</a:t>
            </a:r>
          </a:p>
        </p:txBody>
      </p:sp>
      <p:sp>
        <p:nvSpPr>
          <p:cNvPr id="3" name="Marcador de Posição de Texto Vertical 2">
            <a:extLst>
              <a:ext uri="{FF2B5EF4-FFF2-40B4-BE49-F238E27FC236}">
                <a16:creationId xmlns:a16="http://schemas.microsoft.com/office/drawing/2014/main" id="{817FC2B8-1199-4BF5-A185-5584A9B6F7EB}"/>
              </a:ext>
            </a:extLst>
          </p:cNvPr>
          <p:cNvSpPr>
            <a:spLocks noGrp="1"/>
          </p:cNvSpPr>
          <p:nvPr>
            <p:ph type="body" orient="vert" idx="1"/>
          </p:nvPr>
        </p:nvSpPr>
        <p:spPr>
          <a:xfrm>
            <a:off x="838200" y="365125"/>
            <a:ext cx="7734300" cy="5811838"/>
          </a:xfrm>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9EB054F5-25E2-4673-864F-5FA3B6CEA8B7}"/>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5" name="Marcador de Posição do Rodapé 4">
            <a:extLst>
              <a:ext uri="{FF2B5EF4-FFF2-40B4-BE49-F238E27FC236}">
                <a16:creationId xmlns:a16="http://schemas.microsoft.com/office/drawing/2014/main" id="{3CE574AC-2B22-4B42-8547-8C6AC786E4BE}"/>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4EB5C498-A968-47FB-82C2-FE048BB7B387}"/>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740110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CBB9A9-94B7-4162-BAB9-70641FF063EE}"/>
              </a:ext>
            </a:extLst>
          </p:cNvPr>
          <p:cNvSpPr>
            <a:spLocks noGrp="1"/>
          </p:cNvSpPr>
          <p:nvPr>
            <p:ph type="title"/>
          </p:nvPr>
        </p:nvSpPr>
        <p:spPr/>
        <p:txBody>
          <a:bodyPr/>
          <a:lstStyle/>
          <a:p>
            <a:r>
              <a:rPr lang="pt-PT"/>
              <a:t>Clique para editar o estilo de título do Modelo Global</a:t>
            </a:r>
          </a:p>
        </p:txBody>
      </p:sp>
      <p:sp>
        <p:nvSpPr>
          <p:cNvPr id="3" name="Marcador de Posição de Conteúdo 2">
            <a:extLst>
              <a:ext uri="{FF2B5EF4-FFF2-40B4-BE49-F238E27FC236}">
                <a16:creationId xmlns:a16="http://schemas.microsoft.com/office/drawing/2014/main" id="{F55D171B-AFC7-476F-83E8-FD03EF4E62F5}"/>
              </a:ext>
            </a:extLst>
          </p:cNvPr>
          <p:cNvSpPr>
            <a:spLocks noGrp="1"/>
          </p:cNvSpPr>
          <p:nvPr>
            <p:ph idx="1"/>
          </p:nvPr>
        </p:nvSpPr>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875914E9-B7BA-47D1-AB6E-1F0BE7AD2FAC}"/>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5" name="Marcador de Posição do Rodapé 4">
            <a:extLst>
              <a:ext uri="{FF2B5EF4-FFF2-40B4-BE49-F238E27FC236}">
                <a16:creationId xmlns:a16="http://schemas.microsoft.com/office/drawing/2014/main" id="{063A4126-465B-4BD2-99AE-836FBE1B6424}"/>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34F47BF5-3C08-47A0-B70A-A18046111614}"/>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1166700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18FC83-B436-4D2A-8712-917F4CA57814}"/>
              </a:ext>
            </a:extLst>
          </p:cNvPr>
          <p:cNvSpPr>
            <a:spLocks noGrp="1"/>
          </p:cNvSpPr>
          <p:nvPr>
            <p:ph type="title"/>
          </p:nvPr>
        </p:nvSpPr>
        <p:spPr>
          <a:xfrm>
            <a:off x="831850" y="1709738"/>
            <a:ext cx="10515600" cy="2852737"/>
          </a:xfrm>
        </p:spPr>
        <p:txBody>
          <a:bodyPr anchor="b"/>
          <a:lstStyle>
            <a:lvl1pPr>
              <a:defRPr sz="6000"/>
            </a:lvl1pPr>
          </a:lstStyle>
          <a:p>
            <a:r>
              <a:rPr lang="pt-PT"/>
              <a:t>Clique para editar o estilo de título do Modelo Global</a:t>
            </a:r>
          </a:p>
        </p:txBody>
      </p:sp>
      <p:sp>
        <p:nvSpPr>
          <p:cNvPr id="3" name="Marcador de Posição do Texto 2">
            <a:extLst>
              <a:ext uri="{FF2B5EF4-FFF2-40B4-BE49-F238E27FC236}">
                <a16:creationId xmlns:a16="http://schemas.microsoft.com/office/drawing/2014/main" id="{DBEFB6A5-8DF5-4E14-A0FC-983599DB9E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PT"/>
              <a:t>Clique para editar os estilos do texto de Modelo Global</a:t>
            </a:r>
          </a:p>
        </p:txBody>
      </p:sp>
      <p:sp>
        <p:nvSpPr>
          <p:cNvPr id="4" name="Marcador de Posição da Data 3">
            <a:extLst>
              <a:ext uri="{FF2B5EF4-FFF2-40B4-BE49-F238E27FC236}">
                <a16:creationId xmlns:a16="http://schemas.microsoft.com/office/drawing/2014/main" id="{8F023878-0A4E-4999-9570-A6925C37FDE1}"/>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5" name="Marcador de Posição do Rodapé 4">
            <a:extLst>
              <a:ext uri="{FF2B5EF4-FFF2-40B4-BE49-F238E27FC236}">
                <a16:creationId xmlns:a16="http://schemas.microsoft.com/office/drawing/2014/main" id="{D4C96FD9-D88A-4F42-8CBE-7F6CFB4B93E5}"/>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BFA2FB4D-A5C9-4FA3-B09E-446CD35EB3F5}"/>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375302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63C29B-A2B0-46C3-A486-FD8323B5D5CA}"/>
              </a:ext>
            </a:extLst>
          </p:cNvPr>
          <p:cNvSpPr>
            <a:spLocks noGrp="1"/>
          </p:cNvSpPr>
          <p:nvPr>
            <p:ph type="title"/>
          </p:nvPr>
        </p:nvSpPr>
        <p:spPr/>
        <p:txBody>
          <a:bodyPr/>
          <a:lstStyle/>
          <a:p>
            <a:r>
              <a:rPr lang="pt-PT"/>
              <a:t>Clique para editar o estilo de título do Modelo Global</a:t>
            </a:r>
          </a:p>
        </p:txBody>
      </p:sp>
      <p:sp>
        <p:nvSpPr>
          <p:cNvPr id="3" name="Marcador de Posição de Conteúdo 2">
            <a:extLst>
              <a:ext uri="{FF2B5EF4-FFF2-40B4-BE49-F238E27FC236}">
                <a16:creationId xmlns:a16="http://schemas.microsoft.com/office/drawing/2014/main" id="{15098381-678E-45E2-B3D3-0CFA8584869F}"/>
              </a:ext>
            </a:extLst>
          </p:cNvPr>
          <p:cNvSpPr>
            <a:spLocks noGrp="1"/>
          </p:cNvSpPr>
          <p:nvPr>
            <p:ph sz="half" idx="1"/>
          </p:nvPr>
        </p:nvSpPr>
        <p:spPr>
          <a:xfrm>
            <a:off x="838200" y="1825625"/>
            <a:ext cx="5181600"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a:extLst>
              <a:ext uri="{FF2B5EF4-FFF2-40B4-BE49-F238E27FC236}">
                <a16:creationId xmlns:a16="http://schemas.microsoft.com/office/drawing/2014/main" id="{8AB5BC75-9DAE-4F07-B692-02AB02FC55F9}"/>
              </a:ext>
            </a:extLst>
          </p:cNvPr>
          <p:cNvSpPr>
            <a:spLocks noGrp="1"/>
          </p:cNvSpPr>
          <p:nvPr>
            <p:ph sz="half" idx="2"/>
          </p:nvPr>
        </p:nvSpPr>
        <p:spPr>
          <a:xfrm>
            <a:off x="6172200" y="1825625"/>
            <a:ext cx="5181600"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4">
            <a:extLst>
              <a:ext uri="{FF2B5EF4-FFF2-40B4-BE49-F238E27FC236}">
                <a16:creationId xmlns:a16="http://schemas.microsoft.com/office/drawing/2014/main" id="{F14BBF0E-7FD4-431F-9197-D9CE23B499DA}"/>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6" name="Marcador de Posição do Rodapé 5">
            <a:extLst>
              <a:ext uri="{FF2B5EF4-FFF2-40B4-BE49-F238E27FC236}">
                <a16:creationId xmlns:a16="http://schemas.microsoft.com/office/drawing/2014/main" id="{30D6570D-06FC-493B-9DBD-658AAB1D3CCE}"/>
              </a:ext>
            </a:extLst>
          </p:cNvPr>
          <p:cNvSpPr>
            <a:spLocks noGrp="1"/>
          </p:cNvSpPr>
          <p:nvPr>
            <p:ph type="ftr" sz="quarter" idx="11"/>
          </p:nvPr>
        </p:nvSpPr>
        <p:spPr/>
        <p:txBody>
          <a:bodyPr/>
          <a:lstStyle/>
          <a:p>
            <a:endParaRPr lang="pt-PT"/>
          </a:p>
        </p:txBody>
      </p:sp>
      <p:sp>
        <p:nvSpPr>
          <p:cNvPr id="7" name="Marcador de Posição do Número do Diapositivo 6">
            <a:extLst>
              <a:ext uri="{FF2B5EF4-FFF2-40B4-BE49-F238E27FC236}">
                <a16:creationId xmlns:a16="http://schemas.microsoft.com/office/drawing/2014/main" id="{A15A666B-26ED-4C63-A6FF-36BE9E43C823}"/>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4054164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841F4B-4A9C-4CBA-931A-7620F6999474}"/>
              </a:ext>
            </a:extLst>
          </p:cNvPr>
          <p:cNvSpPr>
            <a:spLocks noGrp="1"/>
          </p:cNvSpPr>
          <p:nvPr>
            <p:ph type="title"/>
          </p:nvPr>
        </p:nvSpPr>
        <p:spPr>
          <a:xfrm>
            <a:off x="839788" y="365125"/>
            <a:ext cx="10515600" cy="1325563"/>
          </a:xfrm>
        </p:spPr>
        <p:txBody>
          <a:bodyPr/>
          <a:lstStyle/>
          <a:p>
            <a:r>
              <a:rPr lang="pt-PT"/>
              <a:t>Clique para editar o estilo de título do Modelo Global</a:t>
            </a:r>
          </a:p>
        </p:txBody>
      </p:sp>
      <p:sp>
        <p:nvSpPr>
          <p:cNvPr id="3" name="Marcador de Posição do Texto 2">
            <a:extLst>
              <a:ext uri="{FF2B5EF4-FFF2-40B4-BE49-F238E27FC236}">
                <a16:creationId xmlns:a16="http://schemas.microsoft.com/office/drawing/2014/main" id="{3821D645-9F4E-4E96-8A5E-50FB76111C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4" name="Marcador de Posição de Conteúdo 3">
            <a:extLst>
              <a:ext uri="{FF2B5EF4-FFF2-40B4-BE49-F238E27FC236}">
                <a16:creationId xmlns:a16="http://schemas.microsoft.com/office/drawing/2014/main" id="{E6C6A993-52FE-4673-89B0-66E8E4224B47}"/>
              </a:ext>
            </a:extLst>
          </p:cNvPr>
          <p:cNvSpPr>
            <a:spLocks noGrp="1"/>
          </p:cNvSpPr>
          <p:nvPr>
            <p:ph sz="half" idx="2"/>
          </p:nvPr>
        </p:nvSpPr>
        <p:spPr>
          <a:xfrm>
            <a:off x="839788" y="2505075"/>
            <a:ext cx="5157787"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a:extLst>
              <a:ext uri="{FF2B5EF4-FFF2-40B4-BE49-F238E27FC236}">
                <a16:creationId xmlns:a16="http://schemas.microsoft.com/office/drawing/2014/main" id="{88FFACC7-30A3-404A-8EE3-0088928906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6" name="Marcador de Posição de Conteúdo 5">
            <a:extLst>
              <a:ext uri="{FF2B5EF4-FFF2-40B4-BE49-F238E27FC236}">
                <a16:creationId xmlns:a16="http://schemas.microsoft.com/office/drawing/2014/main" id="{76AF3199-A03E-443F-A80C-E794F9FA021B}"/>
              </a:ext>
            </a:extLst>
          </p:cNvPr>
          <p:cNvSpPr>
            <a:spLocks noGrp="1"/>
          </p:cNvSpPr>
          <p:nvPr>
            <p:ph sz="quarter" idx="4"/>
          </p:nvPr>
        </p:nvSpPr>
        <p:spPr>
          <a:xfrm>
            <a:off x="6172200" y="2505075"/>
            <a:ext cx="5183188"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6">
            <a:extLst>
              <a:ext uri="{FF2B5EF4-FFF2-40B4-BE49-F238E27FC236}">
                <a16:creationId xmlns:a16="http://schemas.microsoft.com/office/drawing/2014/main" id="{366CED30-5B78-4320-8E1D-176225DC5629}"/>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8" name="Marcador de Posição do Rodapé 7">
            <a:extLst>
              <a:ext uri="{FF2B5EF4-FFF2-40B4-BE49-F238E27FC236}">
                <a16:creationId xmlns:a16="http://schemas.microsoft.com/office/drawing/2014/main" id="{B57BE2A3-7B37-4F59-9C1D-3AD07DFB3461}"/>
              </a:ext>
            </a:extLst>
          </p:cNvPr>
          <p:cNvSpPr>
            <a:spLocks noGrp="1"/>
          </p:cNvSpPr>
          <p:nvPr>
            <p:ph type="ftr" sz="quarter" idx="11"/>
          </p:nvPr>
        </p:nvSpPr>
        <p:spPr/>
        <p:txBody>
          <a:bodyPr/>
          <a:lstStyle/>
          <a:p>
            <a:endParaRPr lang="pt-PT"/>
          </a:p>
        </p:txBody>
      </p:sp>
      <p:sp>
        <p:nvSpPr>
          <p:cNvPr id="9" name="Marcador de Posição do Número do Diapositivo 8">
            <a:extLst>
              <a:ext uri="{FF2B5EF4-FFF2-40B4-BE49-F238E27FC236}">
                <a16:creationId xmlns:a16="http://schemas.microsoft.com/office/drawing/2014/main" id="{3F2E5D38-7138-4D9A-834E-BDDF24A5390C}"/>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4284750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F6FB59-87D7-4CD5-85E0-229EA0CF5425}"/>
              </a:ext>
            </a:extLst>
          </p:cNvPr>
          <p:cNvSpPr>
            <a:spLocks noGrp="1"/>
          </p:cNvSpPr>
          <p:nvPr>
            <p:ph type="title"/>
          </p:nvPr>
        </p:nvSpPr>
        <p:spPr/>
        <p:txBody>
          <a:bodyPr/>
          <a:lstStyle/>
          <a:p>
            <a:r>
              <a:rPr lang="pt-PT"/>
              <a:t>Clique para editar o estilo de título do Modelo Global</a:t>
            </a:r>
          </a:p>
        </p:txBody>
      </p:sp>
      <p:sp>
        <p:nvSpPr>
          <p:cNvPr id="3" name="Marcador de Posição da Data 2">
            <a:extLst>
              <a:ext uri="{FF2B5EF4-FFF2-40B4-BE49-F238E27FC236}">
                <a16:creationId xmlns:a16="http://schemas.microsoft.com/office/drawing/2014/main" id="{729F96A3-B413-47D6-9192-FEA94B8B32EB}"/>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4" name="Marcador de Posição do Rodapé 3">
            <a:extLst>
              <a:ext uri="{FF2B5EF4-FFF2-40B4-BE49-F238E27FC236}">
                <a16:creationId xmlns:a16="http://schemas.microsoft.com/office/drawing/2014/main" id="{6B3DC67D-883E-4E7D-AC79-F1BF24397ED5}"/>
              </a:ext>
            </a:extLst>
          </p:cNvPr>
          <p:cNvSpPr>
            <a:spLocks noGrp="1"/>
          </p:cNvSpPr>
          <p:nvPr>
            <p:ph type="ftr" sz="quarter" idx="11"/>
          </p:nvPr>
        </p:nvSpPr>
        <p:spPr/>
        <p:txBody>
          <a:bodyPr/>
          <a:lstStyle/>
          <a:p>
            <a:endParaRPr lang="pt-PT"/>
          </a:p>
        </p:txBody>
      </p:sp>
      <p:sp>
        <p:nvSpPr>
          <p:cNvPr id="5" name="Marcador de Posição do Número do Diapositivo 4">
            <a:extLst>
              <a:ext uri="{FF2B5EF4-FFF2-40B4-BE49-F238E27FC236}">
                <a16:creationId xmlns:a16="http://schemas.microsoft.com/office/drawing/2014/main" id="{9CD4AB63-AF8C-481D-9E79-BF5FCC14BAE2}"/>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1609923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a:extLst>
              <a:ext uri="{FF2B5EF4-FFF2-40B4-BE49-F238E27FC236}">
                <a16:creationId xmlns:a16="http://schemas.microsoft.com/office/drawing/2014/main" id="{77808322-CF83-4C78-A049-ADA19BD9042D}"/>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3" name="Marcador de Posição do Rodapé 2">
            <a:extLst>
              <a:ext uri="{FF2B5EF4-FFF2-40B4-BE49-F238E27FC236}">
                <a16:creationId xmlns:a16="http://schemas.microsoft.com/office/drawing/2014/main" id="{5496FAD4-BEBC-490E-B0D5-6FEF96A32CFF}"/>
              </a:ext>
            </a:extLst>
          </p:cNvPr>
          <p:cNvSpPr>
            <a:spLocks noGrp="1"/>
          </p:cNvSpPr>
          <p:nvPr>
            <p:ph type="ftr" sz="quarter" idx="11"/>
          </p:nvPr>
        </p:nvSpPr>
        <p:spPr/>
        <p:txBody>
          <a:bodyPr/>
          <a:lstStyle/>
          <a:p>
            <a:endParaRPr lang="pt-PT"/>
          </a:p>
        </p:txBody>
      </p:sp>
      <p:sp>
        <p:nvSpPr>
          <p:cNvPr id="4" name="Marcador de Posição do Número do Diapositivo 3">
            <a:extLst>
              <a:ext uri="{FF2B5EF4-FFF2-40B4-BE49-F238E27FC236}">
                <a16:creationId xmlns:a16="http://schemas.microsoft.com/office/drawing/2014/main" id="{E7D407D2-0568-469F-885A-C70157373DC7}"/>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1680551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2C8A45-6152-447A-9112-B436A1E66CB6}"/>
              </a:ext>
            </a:extLst>
          </p:cNvPr>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p>
        </p:txBody>
      </p:sp>
      <p:sp>
        <p:nvSpPr>
          <p:cNvPr id="3" name="Marcador de Posição de Conteúdo 2">
            <a:extLst>
              <a:ext uri="{FF2B5EF4-FFF2-40B4-BE49-F238E27FC236}">
                <a16:creationId xmlns:a16="http://schemas.microsoft.com/office/drawing/2014/main" id="{4F8F51D8-AA94-482C-9D48-A52B88D2DB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a:extLst>
              <a:ext uri="{FF2B5EF4-FFF2-40B4-BE49-F238E27FC236}">
                <a16:creationId xmlns:a16="http://schemas.microsoft.com/office/drawing/2014/main" id="{740DD320-7CB6-4AD5-9C2E-561F48F39D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Marcador de Posição da Data 4">
            <a:extLst>
              <a:ext uri="{FF2B5EF4-FFF2-40B4-BE49-F238E27FC236}">
                <a16:creationId xmlns:a16="http://schemas.microsoft.com/office/drawing/2014/main" id="{BB8859D5-4D52-4BB8-BDF1-703568D9F75B}"/>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6" name="Marcador de Posição do Rodapé 5">
            <a:extLst>
              <a:ext uri="{FF2B5EF4-FFF2-40B4-BE49-F238E27FC236}">
                <a16:creationId xmlns:a16="http://schemas.microsoft.com/office/drawing/2014/main" id="{42D11B76-573B-425B-8FCD-9F4842E93727}"/>
              </a:ext>
            </a:extLst>
          </p:cNvPr>
          <p:cNvSpPr>
            <a:spLocks noGrp="1"/>
          </p:cNvSpPr>
          <p:nvPr>
            <p:ph type="ftr" sz="quarter" idx="11"/>
          </p:nvPr>
        </p:nvSpPr>
        <p:spPr/>
        <p:txBody>
          <a:bodyPr/>
          <a:lstStyle/>
          <a:p>
            <a:endParaRPr lang="pt-PT"/>
          </a:p>
        </p:txBody>
      </p:sp>
      <p:sp>
        <p:nvSpPr>
          <p:cNvPr id="7" name="Marcador de Posição do Número do Diapositivo 6">
            <a:extLst>
              <a:ext uri="{FF2B5EF4-FFF2-40B4-BE49-F238E27FC236}">
                <a16:creationId xmlns:a16="http://schemas.microsoft.com/office/drawing/2014/main" id="{BE0CC3B9-709B-4155-BDCB-64E655129624}"/>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1135150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0B5385-6553-4527-9DE7-AE4B8F5E13A7}"/>
              </a:ext>
            </a:extLst>
          </p:cNvPr>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p>
        </p:txBody>
      </p:sp>
      <p:sp>
        <p:nvSpPr>
          <p:cNvPr id="3" name="Marcador de Posição da Imagem 2">
            <a:extLst>
              <a:ext uri="{FF2B5EF4-FFF2-40B4-BE49-F238E27FC236}">
                <a16:creationId xmlns:a16="http://schemas.microsoft.com/office/drawing/2014/main" id="{D705A906-08BB-49C7-8EA2-3875DAF339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a:extLst>
              <a:ext uri="{FF2B5EF4-FFF2-40B4-BE49-F238E27FC236}">
                <a16:creationId xmlns:a16="http://schemas.microsoft.com/office/drawing/2014/main" id="{A8177C75-9A15-46CF-807E-A8CFDCEA25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Marcador de Posição da Data 4">
            <a:extLst>
              <a:ext uri="{FF2B5EF4-FFF2-40B4-BE49-F238E27FC236}">
                <a16:creationId xmlns:a16="http://schemas.microsoft.com/office/drawing/2014/main" id="{0651EB02-88EE-4F66-9B2B-F0318FCF6A35}"/>
              </a:ext>
            </a:extLst>
          </p:cNvPr>
          <p:cNvSpPr>
            <a:spLocks noGrp="1"/>
          </p:cNvSpPr>
          <p:nvPr>
            <p:ph type="dt" sz="half" idx="10"/>
          </p:nvPr>
        </p:nvSpPr>
        <p:spPr/>
        <p:txBody>
          <a:bodyPr/>
          <a:lstStyle/>
          <a:p>
            <a:fld id="{4584A6D1-0EA7-47CB-9171-1659D0199303}" type="datetimeFigureOut">
              <a:rPr lang="pt-PT" smtClean="0"/>
              <a:t>19/11/2023</a:t>
            </a:fld>
            <a:endParaRPr lang="pt-PT"/>
          </a:p>
        </p:txBody>
      </p:sp>
      <p:sp>
        <p:nvSpPr>
          <p:cNvPr id="6" name="Marcador de Posição do Rodapé 5">
            <a:extLst>
              <a:ext uri="{FF2B5EF4-FFF2-40B4-BE49-F238E27FC236}">
                <a16:creationId xmlns:a16="http://schemas.microsoft.com/office/drawing/2014/main" id="{D909BD2D-7ADC-4E0E-A666-005E1B67BE1F}"/>
              </a:ext>
            </a:extLst>
          </p:cNvPr>
          <p:cNvSpPr>
            <a:spLocks noGrp="1"/>
          </p:cNvSpPr>
          <p:nvPr>
            <p:ph type="ftr" sz="quarter" idx="11"/>
          </p:nvPr>
        </p:nvSpPr>
        <p:spPr/>
        <p:txBody>
          <a:bodyPr/>
          <a:lstStyle/>
          <a:p>
            <a:endParaRPr lang="pt-PT"/>
          </a:p>
        </p:txBody>
      </p:sp>
      <p:sp>
        <p:nvSpPr>
          <p:cNvPr id="7" name="Marcador de Posição do Número do Diapositivo 6">
            <a:extLst>
              <a:ext uri="{FF2B5EF4-FFF2-40B4-BE49-F238E27FC236}">
                <a16:creationId xmlns:a16="http://schemas.microsoft.com/office/drawing/2014/main" id="{9AD3E82C-3626-4525-82BD-035E83002453}"/>
              </a:ext>
            </a:extLst>
          </p:cNvPr>
          <p:cNvSpPr>
            <a:spLocks noGrp="1"/>
          </p:cNvSpPr>
          <p:nvPr>
            <p:ph type="sldNum" sz="quarter" idx="12"/>
          </p:nvPr>
        </p:nvSpPr>
        <p:spPr/>
        <p:txBody>
          <a:bodyPr/>
          <a:lstStyle/>
          <a:p>
            <a:fld id="{8104A107-85F7-438B-A610-843AEDA371AD}" type="slidenum">
              <a:rPr lang="pt-PT" smtClean="0"/>
              <a:t>‹nº›</a:t>
            </a:fld>
            <a:endParaRPr lang="pt-PT"/>
          </a:p>
        </p:txBody>
      </p:sp>
    </p:spTree>
    <p:extLst>
      <p:ext uri="{BB962C8B-B14F-4D97-AF65-F5344CB8AC3E}">
        <p14:creationId xmlns:p14="http://schemas.microsoft.com/office/powerpoint/2010/main" val="3626532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a:extLst>
              <a:ext uri="{FF2B5EF4-FFF2-40B4-BE49-F238E27FC236}">
                <a16:creationId xmlns:a16="http://schemas.microsoft.com/office/drawing/2014/main" id="{FAAA290C-9D5C-4761-BC87-76601F9C81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PT"/>
              <a:t>Clique para editar o estilo de título do Modelo Global</a:t>
            </a:r>
          </a:p>
        </p:txBody>
      </p:sp>
      <p:sp>
        <p:nvSpPr>
          <p:cNvPr id="3" name="Marcador de Posição do Texto 2">
            <a:extLst>
              <a:ext uri="{FF2B5EF4-FFF2-40B4-BE49-F238E27FC236}">
                <a16:creationId xmlns:a16="http://schemas.microsoft.com/office/drawing/2014/main" id="{5ADEA1B3-1774-4B01-82EB-C5BD4B8AC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DAC326F4-AEB1-49CB-BEBB-7911F56D0B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84A6D1-0EA7-47CB-9171-1659D0199303}" type="datetimeFigureOut">
              <a:rPr lang="pt-PT" smtClean="0"/>
              <a:t>19/11/2023</a:t>
            </a:fld>
            <a:endParaRPr lang="pt-PT"/>
          </a:p>
        </p:txBody>
      </p:sp>
      <p:sp>
        <p:nvSpPr>
          <p:cNvPr id="5" name="Marcador de Posição do Rodapé 4">
            <a:extLst>
              <a:ext uri="{FF2B5EF4-FFF2-40B4-BE49-F238E27FC236}">
                <a16:creationId xmlns:a16="http://schemas.microsoft.com/office/drawing/2014/main" id="{983C9862-37E7-4B35-B9DB-97C112C55E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a:extLst>
              <a:ext uri="{FF2B5EF4-FFF2-40B4-BE49-F238E27FC236}">
                <a16:creationId xmlns:a16="http://schemas.microsoft.com/office/drawing/2014/main" id="{58EF4A24-F74A-47CF-B16D-5BBF78CBAC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04A107-85F7-438B-A610-843AEDA371AD}" type="slidenum">
              <a:rPr lang="pt-PT" smtClean="0"/>
              <a:t>‹nº›</a:t>
            </a:fld>
            <a:endParaRPr lang="pt-PT"/>
          </a:p>
        </p:txBody>
      </p:sp>
    </p:spTree>
    <p:extLst>
      <p:ext uri="{BB962C8B-B14F-4D97-AF65-F5344CB8AC3E}">
        <p14:creationId xmlns:p14="http://schemas.microsoft.com/office/powerpoint/2010/main" val="3565330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1F382B-E0A0-4CEA-B16B-2F49F8A0DA6D}"/>
              </a:ext>
            </a:extLst>
          </p:cNvPr>
          <p:cNvSpPr>
            <a:spLocks noGrp="1"/>
          </p:cNvSpPr>
          <p:nvPr>
            <p:ph type="ctrTitle"/>
          </p:nvPr>
        </p:nvSpPr>
        <p:spPr/>
        <p:txBody>
          <a:bodyPr>
            <a:normAutofit/>
          </a:bodyPr>
          <a:lstStyle/>
          <a:p>
            <a:r>
              <a:rPr lang="pt-PT" sz="3000" dirty="0"/>
              <a:t>Universidade dos Açores</a:t>
            </a:r>
            <a:br>
              <a:rPr lang="pt-PT" sz="3000" dirty="0"/>
            </a:br>
            <a:br>
              <a:rPr lang="pt-PT" sz="4000" dirty="0"/>
            </a:br>
            <a:r>
              <a:rPr lang="pt-PT" sz="4000" dirty="0"/>
              <a:t>Organização Política e Governação na União Europeia</a:t>
            </a:r>
          </a:p>
        </p:txBody>
      </p:sp>
      <p:sp>
        <p:nvSpPr>
          <p:cNvPr id="3" name="Subtítulo 2">
            <a:extLst>
              <a:ext uri="{FF2B5EF4-FFF2-40B4-BE49-F238E27FC236}">
                <a16:creationId xmlns:a16="http://schemas.microsoft.com/office/drawing/2014/main" id="{676C8C45-4C43-4712-83A2-A41708E8425D}"/>
              </a:ext>
            </a:extLst>
          </p:cNvPr>
          <p:cNvSpPr>
            <a:spLocks noGrp="1"/>
          </p:cNvSpPr>
          <p:nvPr>
            <p:ph type="subTitle" idx="1"/>
          </p:nvPr>
        </p:nvSpPr>
        <p:spPr>
          <a:xfrm>
            <a:off x="1524000" y="4096010"/>
            <a:ext cx="9144000" cy="1139869"/>
          </a:xfrm>
        </p:spPr>
        <p:txBody>
          <a:bodyPr>
            <a:noAutofit/>
          </a:bodyPr>
          <a:lstStyle/>
          <a:p>
            <a:r>
              <a:rPr lang="pt-PT" sz="2800" dirty="0"/>
              <a:t>Licenciatura em Estudos Euro-Atlânticos</a:t>
            </a:r>
          </a:p>
          <a:p>
            <a:r>
              <a:rPr lang="pt-PT" sz="2800" dirty="0"/>
              <a:t>2º ano – 2º semestre</a:t>
            </a:r>
          </a:p>
          <a:p>
            <a:endParaRPr lang="pt-PT" sz="1500" dirty="0"/>
          </a:p>
          <a:p>
            <a:r>
              <a:rPr lang="pt-PT" sz="2800" dirty="0"/>
              <a:t>Paulo Vitorino Fontes</a:t>
            </a:r>
          </a:p>
          <a:p>
            <a:r>
              <a:rPr lang="pt-PT" sz="2800"/>
              <a:t>2023</a:t>
            </a:r>
            <a:endParaRPr lang="pt-PT" sz="2800" dirty="0"/>
          </a:p>
        </p:txBody>
      </p:sp>
    </p:spTree>
    <p:extLst>
      <p:ext uri="{BB962C8B-B14F-4D97-AF65-F5344CB8AC3E}">
        <p14:creationId xmlns:p14="http://schemas.microsoft.com/office/powerpoint/2010/main" val="231469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Assume-se a necessidade da criação de um centro supranacional, com poderes constitucionalmente consignados e separados do nível nacional, para as matérias do âmbito regional-supranacional relevantes. </a:t>
            </a:r>
          </a:p>
          <a:p>
            <a:pPr marL="0" indent="0">
              <a:buNone/>
            </a:pPr>
            <a:r>
              <a:rPr lang="pt-PT" sz="2000" dirty="0"/>
              <a:t>SANDE, Paulo – O Sistema Político na União Europeia, pp. 31-33.</a:t>
            </a:r>
          </a:p>
          <a:p>
            <a:pPr marL="0" indent="0">
              <a:buNone/>
            </a:pPr>
            <a:endParaRPr lang="pt-PT" sz="2000" dirty="0"/>
          </a:p>
          <a:p>
            <a:pPr marL="0" indent="0">
              <a:buNone/>
            </a:pPr>
            <a:r>
              <a:rPr lang="pt-PT" sz="2600" dirty="0"/>
              <a:t>Tal não significa o desaparecimento dos estados nacionais; significa a reconversão dos seus poderes, no quadro de «uma variedade de prescrições constitucionais, com variados graus de independência das </a:t>
            </a:r>
            <a:r>
              <a:rPr lang="pt-PT" sz="2600" dirty="0" err="1"/>
              <a:t>colectividades</a:t>
            </a:r>
            <a:r>
              <a:rPr lang="pt-PT" sz="2600" dirty="0"/>
              <a:t> abrangidas».</a:t>
            </a:r>
          </a:p>
          <a:p>
            <a:pPr marL="0" indent="0">
              <a:buNone/>
            </a:pPr>
            <a:r>
              <a:rPr lang="pt-PT" sz="2000" dirty="0"/>
              <a:t>HARRISON, </a:t>
            </a:r>
            <a:r>
              <a:rPr lang="pt-PT" sz="2000" dirty="0" err="1"/>
              <a:t>Reginald</a:t>
            </a:r>
            <a:r>
              <a:rPr lang="pt-PT" sz="2000" dirty="0"/>
              <a:t> – </a:t>
            </a:r>
            <a:r>
              <a:rPr lang="pt-PT" sz="2000" dirty="0" err="1"/>
              <a:t>Europe</a:t>
            </a:r>
            <a:r>
              <a:rPr lang="pt-PT" sz="2000" dirty="0"/>
              <a:t> in Question. </a:t>
            </a:r>
            <a:r>
              <a:rPr lang="pt-PT" sz="2000" dirty="0" err="1"/>
              <a:t>Theories</a:t>
            </a:r>
            <a:r>
              <a:rPr lang="pt-PT" sz="2000" dirty="0"/>
              <a:t> </a:t>
            </a:r>
            <a:r>
              <a:rPr lang="pt-PT" sz="2000" dirty="0" err="1"/>
              <a:t>of</a:t>
            </a:r>
            <a:r>
              <a:rPr lang="pt-PT" sz="2000" dirty="0"/>
              <a:t> Regional </a:t>
            </a:r>
            <a:r>
              <a:rPr lang="pt-PT" sz="2000" dirty="0" err="1"/>
              <a:t>International</a:t>
            </a:r>
            <a:r>
              <a:rPr lang="pt-PT" sz="2000" dirty="0"/>
              <a:t> </a:t>
            </a:r>
            <a:r>
              <a:rPr lang="pt-PT" sz="2000" dirty="0" err="1"/>
              <a:t>Integration</a:t>
            </a:r>
            <a:r>
              <a:rPr lang="pt-PT" sz="2000" dirty="0"/>
              <a:t>, p. 46.</a:t>
            </a:r>
          </a:p>
        </p:txBody>
      </p:sp>
    </p:spTree>
    <p:extLst>
      <p:ext uri="{BB962C8B-B14F-4D97-AF65-F5344CB8AC3E}">
        <p14:creationId xmlns:p14="http://schemas.microsoft.com/office/powerpoint/2010/main" val="271500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lnSpcReduction="10000"/>
          </a:bodyPr>
          <a:lstStyle/>
          <a:p>
            <a:pPr marL="0" indent="0">
              <a:buNone/>
            </a:pPr>
            <a:r>
              <a:rPr lang="pt-PT" sz="2600" dirty="0"/>
              <a:t>Burgess identifica as raízes seculares do federalismo na Europa Ocidental com «o personalismo, a subsidiariedade, o corporativismo, o pluralismo e a solidariedade» e considera-o «orgânico e societário» nas sociedades europeias, entendendo a sua emergência contemporânea como sequência desse passado comum.</a:t>
            </a:r>
          </a:p>
          <a:p>
            <a:pPr marL="0" indent="0">
              <a:buNone/>
            </a:pPr>
            <a:r>
              <a:rPr lang="en-US" sz="2000" dirty="0"/>
              <a:t>BURGESS, Michael (ed.) – Federalism and Federation in Western Europe. </a:t>
            </a:r>
            <a:r>
              <a:rPr lang="en-US" sz="2000" dirty="0" err="1"/>
              <a:t>Londres</a:t>
            </a:r>
            <a:r>
              <a:rPr lang="en-US" sz="2000" dirty="0"/>
              <a:t>: Croom Helm, 1986, p. 26.</a:t>
            </a:r>
          </a:p>
          <a:p>
            <a:pPr marL="0" indent="0">
              <a:buNone/>
            </a:pPr>
            <a:endParaRPr lang="pt-PT" sz="800" dirty="0"/>
          </a:p>
          <a:p>
            <a:pPr marL="0" indent="0">
              <a:buNone/>
            </a:pPr>
            <a:r>
              <a:rPr lang="pt-PT" sz="2600" dirty="0"/>
              <a:t>Nesta ótica, o federalismo pode assumir dimensões ideológicas e prescritivas, mas a ênfase na dimensão político-constitucional reforça uma leitura da causalidade subjacente à construção europeia centrada na opção política e não no automatismo das causas materiais.</a:t>
            </a:r>
          </a:p>
        </p:txBody>
      </p:sp>
    </p:spTree>
    <p:extLst>
      <p:ext uri="{BB962C8B-B14F-4D97-AF65-F5344CB8AC3E}">
        <p14:creationId xmlns:p14="http://schemas.microsoft.com/office/powerpoint/2010/main" val="793147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Autofit/>
          </a:bodyPr>
          <a:lstStyle/>
          <a:p>
            <a:pPr marL="0" indent="0">
              <a:buNone/>
            </a:pPr>
            <a:r>
              <a:rPr lang="pt-PT" sz="2600" dirty="0"/>
              <a:t>Por sua vez, </a:t>
            </a:r>
            <a:r>
              <a:rPr lang="pt-PT" sz="2600" b="1" dirty="0"/>
              <a:t>Karl </a:t>
            </a:r>
            <a:r>
              <a:rPr lang="pt-PT" sz="2600" b="1" dirty="0" err="1"/>
              <a:t>Deutsch</a:t>
            </a:r>
            <a:r>
              <a:rPr lang="pt-PT" sz="2600" b="1" dirty="0"/>
              <a:t> </a:t>
            </a:r>
            <a:r>
              <a:rPr lang="pt-PT" sz="2600" dirty="0"/>
              <a:t>é uma referência clássica nos estudos de integração, sendo por isso relevante para a interpretação da construção política europeia, no âmbito do que se convencionou designar </a:t>
            </a:r>
            <a:r>
              <a:rPr lang="pt-PT" sz="2600" dirty="0" err="1"/>
              <a:t>transaccionalismo</a:t>
            </a:r>
            <a:r>
              <a:rPr lang="pt-PT" sz="2600" dirty="0"/>
              <a:t>.</a:t>
            </a:r>
          </a:p>
          <a:p>
            <a:pPr marL="0" indent="0">
              <a:buNone/>
            </a:pPr>
            <a:endParaRPr lang="pt-PT" sz="800" dirty="0"/>
          </a:p>
          <a:p>
            <a:pPr marL="0" indent="0">
              <a:buNone/>
            </a:pPr>
            <a:r>
              <a:rPr lang="pt-PT" sz="2000" dirty="0"/>
              <a:t>MERRIT, Richard, e RUSSETT, Bruce (eds.) – </a:t>
            </a:r>
            <a:r>
              <a:rPr lang="pt-PT" sz="2000" dirty="0" err="1"/>
              <a:t>From</a:t>
            </a:r>
            <a:r>
              <a:rPr lang="pt-PT" sz="2000" dirty="0"/>
              <a:t> </a:t>
            </a:r>
            <a:r>
              <a:rPr lang="pt-PT" sz="2000" dirty="0" err="1"/>
              <a:t>National</a:t>
            </a:r>
            <a:r>
              <a:rPr lang="pt-PT" sz="2000" dirty="0"/>
              <a:t> </a:t>
            </a:r>
            <a:r>
              <a:rPr lang="pt-PT" sz="2000" dirty="0" err="1"/>
              <a:t>Development</a:t>
            </a:r>
            <a:r>
              <a:rPr lang="pt-PT" sz="2000" dirty="0"/>
              <a:t> to Global </a:t>
            </a:r>
            <a:r>
              <a:rPr lang="pt-PT" sz="2000" dirty="0" err="1"/>
              <a:t>Community</a:t>
            </a:r>
            <a:r>
              <a:rPr lang="pt-PT" sz="2000" dirty="0"/>
              <a:t>. </a:t>
            </a:r>
            <a:r>
              <a:rPr lang="pt-PT" sz="2000" dirty="0" err="1"/>
              <a:t>Essays</a:t>
            </a:r>
            <a:r>
              <a:rPr lang="pt-PT" sz="2000" dirty="0"/>
              <a:t> in </a:t>
            </a:r>
            <a:r>
              <a:rPr lang="pt-PT" sz="2000" dirty="0" err="1"/>
              <a:t>Honour</a:t>
            </a:r>
            <a:r>
              <a:rPr lang="pt-PT" sz="2000" dirty="0"/>
              <a:t> </a:t>
            </a:r>
            <a:r>
              <a:rPr lang="pt-PT" sz="2000" dirty="0" err="1"/>
              <a:t>of</a:t>
            </a:r>
            <a:r>
              <a:rPr lang="pt-PT" sz="2000" dirty="0"/>
              <a:t> K. W. </a:t>
            </a:r>
            <a:r>
              <a:rPr lang="pt-PT" sz="2000" dirty="0" err="1"/>
              <a:t>Deutsch</a:t>
            </a:r>
            <a:r>
              <a:rPr lang="pt-PT" sz="2000" dirty="0"/>
              <a:t>. Londres: </a:t>
            </a:r>
            <a:r>
              <a:rPr lang="pt-PT" sz="2000" dirty="0" err="1"/>
              <a:t>Allen</a:t>
            </a:r>
            <a:r>
              <a:rPr lang="pt-PT" sz="2000" dirty="0"/>
              <a:t> </a:t>
            </a:r>
            <a:r>
              <a:rPr lang="pt-PT" sz="2000" dirty="0" err="1"/>
              <a:t>and</a:t>
            </a:r>
            <a:r>
              <a:rPr lang="pt-PT" sz="2000" dirty="0"/>
              <a:t> </a:t>
            </a:r>
            <a:r>
              <a:rPr lang="pt-PT" sz="2000" dirty="0" err="1"/>
              <a:t>Unwin</a:t>
            </a:r>
            <a:r>
              <a:rPr lang="pt-PT" sz="2000" dirty="0"/>
              <a:t>, 1981, pp. 7-9;</a:t>
            </a:r>
          </a:p>
          <a:p>
            <a:pPr marL="0" indent="0">
              <a:buNone/>
            </a:pPr>
            <a:r>
              <a:rPr lang="pt-PT" sz="2000" dirty="0"/>
              <a:t>ROSAMOND, Ben – </a:t>
            </a:r>
            <a:r>
              <a:rPr lang="pt-PT" sz="2000" dirty="0" err="1"/>
              <a:t>Theories</a:t>
            </a:r>
            <a:r>
              <a:rPr lang="pt-PT" sz="2000" dirty="0"/>
              <a:t> </a:t>
            </a:r>
            <a:r>
              <a:rPr lang="pt-PT" sz="2000" dirty="0" err="1"/>
              <a:t>of</a:t>
            </a:r>
            <a:r>
              <a:rPr lang="pt-PT" sz="2000" dirty="0"/>
              <a:t> </a:t>
            </a:r>
            <a:r>
              <a:rPr lang="pt-PT" sz="2000" dirty="0" err="1"/>
              <a:t>European</a:t>
            </a:r>
            <a:r>
              <a:rPr lang="pt-PT" sz="2000" dirty="0"/>
              <a:t> </a:t>
            </a:r>
            <a:r>
              <a:rPr lang="pt-PT" sz="2000" dirty="0" err="1"/>
              <a:t>Integration</a:t>
            </a:r>
            <a:r>
              <a:rPr lang="pt-PT" sz="2000" dirty="0"/>
              <a:t>, p. 42.</a:t>
            </a:r>
          </a:p>
          <a:p>
            <a:pPr marL="0" indent="0">
              <a:buNone/>
            </a:pPr>
            <a:endParaRPr lang="pt-PT" sz="800" dirty="0"/>
          </a:p>
          <a:p>
            <a:pPr marL="0" indent="0">
              <a:buNone/>
            </a:pPr>
            <a:r>
              <a:rPr lang="pt-PT" sz="2600" dirty="0"/>
              <a:t>Evidenciou a importância da construção de «comunidades» para a criação de condições efetivas de paz e segurança, aos níveis nacional e internacional, o que o levou a enfatizar os traços comunitários nos processos de integração.</a:t>
            </a:r>
          </a:p>
        </p:txBody>
      </p:sp>
    </p:spTree>
    <p:extLst>
      <p:ext uri="{BB962C8B-B14F-4D97-AF65-F5344CB8AC3E}">
        <p14:creationId xmlns:p14="http://schemas.microsoft.com/office/powerpoint/2010/main" val="3329220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O seu modelo explicativo da construção de comunidades de segurança passa pela consideração dos fluxos de comunicação entre as partes, ou «</a:t>
            </a:r>
            <a:r>
              <a:rPr lang="pt-PT" sz="2600" dirty="0" err="1"/>
              <a:t>transacções</a:t>
            </a:r>
            <a:r>
              <a:rPr lang="pt-PT" sz="2600" dirty="0"/>
              <a:t>», no quadro do sistema internacional. </a:t>
            </a:r>
            <a:endParaRPr lang="en-US" sz="2600" dirty="0"/>
          </a:p>
          <a:p>
            <a:pPr marL="0" indent="0">
              <a:buNone/>
            </a:pPr>
            <a:endParaRPr lang="en-US" sz="800" dirty="0"/>
          </a:p>
          <a:p>
            <a:pPr marL="0" indent="0">
              <a:buNone/>
            </a:pPr>
            <a:r>
              <a:rPr lang="en-US" sz="2000" dirty="0"/>
              <a:t>DEUTSCH, Karl et al. – Political Community and the North Atlantic Area. Princeton: Princeton University Press, 1957.</a:t>
            </a:r>
          </a:p>
          <a:p>
            <a:pPr marL="0" indent="0">
              <a:buNone/>
            </a:pPr>
            <a:endParaRPr lang="pt-PT" sz="800" dirty="0"/>
          </a:p>
          <a:p>
            <a:pPr marL="0" indent="0">
              <a:buNone/>
            </a:pPr>
            <a:r>
              <a:rPr lang="pt-PT" sz="2600" dirty="0"/>
              <a:t>Chamou assim a atenção para áreas menos estudadas da ciência política, como as dinâmicas sociopsicológicas na formação de comunidades humanas basilares para as construções políticas, dinâmicas que a teorização recente sobre integração europeia tem procurado desenvolver.</a:t>
            </a:r>
          </a:p>
        </p:txBody>
      </p:sp>
    </p:spTree>
    <p:extLst>
      <p:ext uri="{BB962C8B-B14F-4D97-AF65-F5344CB8AC3E}">
        <p14:creationId xmlns:p14="http://schemas.microsoft.com/office/powerpoint/2010/main" val="484132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a partir da d</a:t>
            </a:r>
            <a:r>
              <a:rPr lang="pt-PT" sz="3000" b="1" dirty="0">
                <a:solidFill>
                  <a:prstClr val="black"/>
                </a:solidFill>
                <a:latin typeface="Calibri Light" panose="020F0302020204030204"/>
              </a:rPr>
              <a:t>é</a:t>
            </a:r>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cada de 80</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1765845"/>
            <a:ext cx="10635641" cy="4411118"/>
          </a:xfrm>
        </p:spPr>
        <p:txBody>
          <a:bodyPr>
            <a:normAutofit/>
          </a:bodyPr>
          <a:lstStyle/>
          <a:p>
            <a:pPr marL="0" indent="0">
              <a:buNone/>
            </a:pPr>
            <a:r>
              <a:rPr lang="pt-PT" sz="2600" b="1" dirty="0"/>
              <a:t>INTERGOVERNAMENTALISMO </a:t>
            </a:r>
            <a:r>
              <a:rPr lang="pt-PT" sz="2600" i="1" dirty="0"/>
              <a:t>VERSUS</a:t>
            </a:r>
            <a:r>
              <a:rPr lang="pt-PT" sz="2600" b="1" dirty="0"/>
              <a:t> GOVERNAÇÃO SUPRANACIONAL</a:t>
            </a:r>
          </a:p>
          <a:p>
            <a:pPr marL="0" indent="0">
              <a:buNone/>
            </a:pPr>
            <a:r>
              <a:rPr lang="pt-PT" sz="2600" dirty="0"/>
              <a:t>O </a:t>
            </a:r>
            <a:r>
              <a:rPr lang="pt-PT" sz="2600" b="1" dirty="0"/>
              <a:t>intergovernamentalismo</a:t>
            </a:r>
            <a:r>
              <a:rPr lang="pt-PT" sz="2600" dirty="0"/>
              <a:t> analisa a integração europeia de uma forma antagónica. São as preferências nacionais e o jogo de poder entre os estados-membros que explicam a dinâmica da integração europeia. Apenas os estados-membros, ao nível dos governos, conseguem influenciar a evolução da integração europeia, tal como foram eles os mentores da criação das Comunidades Europeias.</a:t>
            </a:r>
          </a:p>
          <a:p>
            <a:pPr marL="0" indent="0">
              <a:buNone/>
            </a:pPr>
            <a:endParaRPr lang="pt-PT" sz="1000" dirty="0"/>
          </a:p>
          <a:p>
            <a:pPr marL="0" indent="0">
              <a:buNone/>
            </a:pPr>
            <a:r>
              <a:rPr lang="pt-PT" sz="2600" dirty="0"/>
              <a:t>Para a teoria da </a:t>
            </a:r>
            <a:r>
              <a:rPr lang="pt-PT" sz="2600" b="1" dirty="0"/>
              <a:t>governação supranacional</a:t>
            </a:r>
            <a:r>
              <a:rPr lang="pt-PT" sz="2600" dirty="0"/>
              <a:t>, a integração europeia é uma báscula que oscila entre os limites do supranacional e do intergovernamental</a:t>
            </a:r>
          </a:p>
        </p:txBody>
      </p:sp>
    </p:spTree>
    <p:extLst>
      <p:ext uri="{BB962C8B-B14F-4D97-AF65-F5344CB8AC3E}">
        <p14:creationId xmlns:p14="http://schemas.microsoft.com/office/powerpoint/2010/main" val="551720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1853852"/>
            <a:ext cx="10635641" cy="4323111"/>
          </a:xfrm>
        </p:spPr>
        <p:txBody>
          <a:bodyPr>
            <a:normAutofit fontScale="925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t-PT" sz="2600" b="1" i="0" u="none" strike="noStrike" kern="1200" cap="none" spc="0" normalizeH="0" baseline="0" noProof="0" dirty="0">
                <a:ln>
                  <a:noFill/>
                </a:ln>
                <a:solidFill>
                  <a:prstClr val="black"/>
                </a:solidFill>
                <a:effectLst/>
                <a:uLnTx/>
                <a:uFillTx/>
                <a:latin typeface="Calibri" panose="020F0502020204030204"/>
                <a:ea typeface="+mn-ea"/>
                <a:cs typeface="+mn-cs"/>
              </a:rPr>
              <a:t>INTERGOVERNAMENTALISMO </a:t>
            </a:r>
            <a:r>
              <a:rPr kumimoji="0" lang="pt-PT" sz="2600" b="0" i="1" u="none" strike="noStrike" kern="1200" cap="none" spc="0" normalizeH="0" baseline="0" noProof="0" dirty="0">
                <a:ln>
                  <a:noFill/>
                </a:ln>
                <a:solidFill>
                  <a:prstClr val="black"/>
                </a:solidFill>
                <a:effectLst/>
                <a:uLnTx/>
                <a:uFillTx/>
                <a:latin typeface="Calibri" panose="020F0502020204030204"/>
                <a:ea typeface="+mn-ea"/>
                <a:cs typeface="+mn-cs"/>
              </a:rPr>
              <a:t>VERSUS</a:t>
            </a:r>
            <a:r>
              <a:rPr kumimoji="0" lang="pt-PT" sz="2600" b="1" i="0" u="none" strike="noStrike" kern="1200" cap="none" spc="0" normalizeH="0" baseline="0" noProof="0" dirty="0">
                <a:ln>
                  <a:noFill/>
                </a:ln>
                <a:solidFill>
                  <a:prstClr val="black"/>
                </a:solidFill>
                <a:effectLst/>
                <a:uLnTx/>
                <a:uFillTx/>
                <a:latin typeface="Calibri" panose="020F0502020204030204"/>
                <a:ea typeface="+mn-ea"/>
                <a:cs typeface="+mn-cs"/>
              </a:rPr>
              <a:t> GOVERNAÇÃO SUPRANACIONAL</a:t>
            </a:r>
          </a:p>
          <a:p>
            <a:pPr marL="0" indent="0">
              <a:buNone/>
            </a:pPr>
            <a:r>
              <a:rPr lang="pt-PT" sz="2600" dirty="0"/>
              <a:t>Para o </a:t>
            </a:r>
            <a:r>
              <a:rPr lang="pt-PT" sz="2600" b="1" dirty="0"/>
              <a:t>intergovernamentalismo</a:t>
            </a:r>
            <a:r>
              <a:rPr lang="pt-PT" sz="2600" dirty="0"/>
              <a:t>, a análise da integração europeia circunscreve-se à interpretação dos grandes momentos negociais que ditaram o desenvolvimento da UE. As conferências intergovernamentais merecem a atenção da teoria, pois aí são dados os passos que autorizam avanços da integração europeia.</a:t>
            </a:r>
          </a:p>
          <a:p>
            <a:pPr marL="0" indent="0">
              <a:buNone/>
            </a:pPr>
            <a:r>
              <a:rPr lang="pt-PT" sz="2600" dirty="0"/>
              <a:t>A </a:t>
            </a:r>
            <a:r>
              <a:rPr lang="pt-PT" sz="2600" b="1" dirty="0"/>
              <a:t>teoria da governação supranacional </a:t>
            </a:r>
            <a:r>
              <a:rPr lang="pt-PT" sz="2600" dirty="0"/>
              <a:t>não desvaloriza o protagonismo dos estados-membros, nem a importância das conferências intergovernamentais como momentos de refundação constitucional da UE. O que a diferencia do intergovernamentalismo é a atenção consagrada aos acontecimentos entre duas conferências intergovernamentais: a evolução registada nesse intervalo condiciona o comportamento e os interesses estratégicos dos governos nacionais quando os seus representantes se voltam a reunir numa conferência intergovernamental.</a:t>
            </a:r>
          </a:p>
        </p:txBody>
      </p:sp>
    </p:spTree>
    <p:extLst>
      <p:ext uri="{BB962C8B-B14F-4D97-AF65-F5344CB8AC3E}">
        <p14:creationId xmlns:p14="http://schemas.microsoft.com/office/powerpoint/2010/main" val="3817697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fontScale="92500"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t-PT" b="1" i="0" u="none" strike="noStrike" kern="1200" cap="none" spc="0" normalizeH="0" baseline="0" noProof="0" dirty="0">
                <a:ln>
                  <a:noFill/>
                </a:ln>
                <a:solidFill>
                  <a:prstClr val="black"/>
                </a:solidFill>
                <a:effectLst/>
                <a:uLnTx/>
                <a:uFillTx/>
                <a:latin typeface="Calibri" panose="020F0502020204030204"/>
                <a:ea typeface="+mn-ea"/>
                <a:cs typeface="+mn-cs"/>
              </a:rPr>
              <a:t>INTERGOVERNAMENTALISMO </a:t>
            </a:r>
            <a:r>
              <a:rPr kumimoji="0" lang="pt-PT" b="0" i="1" u="none" strike="noStrike" kern="1200" cap="none" spc="0" normalizeH="0" baseline="0" noProof="0" dirty="0">
                <a:ln>
                  <a:noFill/>
                </a:ln>
                <a:solidFill>
                  <a:prstClr val="black"/>
                </a:solidFill>
                <a:effectLst/>
                <a:uLnTx/>
                <a:uFillTx/>
                <a:latin typeface="Calibri" panose="020F0502020204030204"/>
                <a:ea typeface="+mn-ea"/>
                <a:cs typeface="+mn-cs"/>
              </a:rPr>
              <a:t>VERSUS</a:t>
            </a:r>
            <a:r>
              <a:rPr kumimoji="0" lang="pt-PT" b="1" i="0" u="none" strike="noStrike" kern="1200" cap="none" spc="0" normalizeH="0" baseline="0" noProof="0" dirty="0">
                <a:ln>
                  <a:noFill/>
                </a:ln>
                <a:solidFill>
                  <a:prstClr val="black"/>
                </a:solidFill>
                <a:effectLst/>
                <a:uLnTx/>
                <a:uFillTx/>
                <a:latin typeface="Calibri" panose="020F0502020204030204"/>
                <a:ea typeface="+mn-ea"/>
                <a:cs typeface="+mn-cs"/>
              </a:rPr>
              <a:t> GOVERNAÇÃO SUPRANACIONAL</a:t>
            </a:r>
          </a:p>
          <a:p>
            <a:pPr marL="0" indent="0">
              <a:buNone/>
            </a:pPr>
            <a:r>
              <a:rPr lang="pt-PT" dirty="0"/>
              <a:t>Assim sendo, o intergovernamentalismo é uma teoria estática no tempo, apreciando os grandes momentos constitucionais como se nada se passasse entre eles. Já a teoria da governação supranacional incorpora uma visão dinâmica, ao sugerir que a análise da integração europeia deve ser feita ao longo do tempo e não num determinado momento em concreto.</a:t>
            </a:r>
          </a:p>
          <a:p>
            <a:pPr marL="0" indent="0">
              <a:buNone/>
            </a:pPr>
            <a:endParaRPr lang="pt-PT" dirty="0"/>
          </a:p>
          <a:p>
            <a:pPr marL="0" indent="0">
              <a:buNone/>
            </a:pPr>
            <a:r>
              <a:rPr lang="pt-PT" sz="2200" dirty="0"/>
              <a:t>DINAN, </a:t>
            </a:r>
            <a:r>
              <a:rPr lang="pt-PT" sz="2200" dirty="0" err="1"/>
              <a:t>Desmond</a:t>
            </a:r>
            <a:r>
              <a:rPr lang="pt-PT" sz="2200" dirty="0"/>
              <a:t> – «</a:t>
            </a:r>
            <a:r>
              <a:rPr lang="pt-PT" sz="2200" dirty="0" err="1"/>
              <a:t>Treaty</a:t>
            </a:r>
            <a:r>
              <a:rPr lang="pt-PT" sz="2200" dirty="0"/>
              <a:t> </a:t>
            </a:r>
            <a:r>
              <a:rPr lang="pt-PT" sz="2200" dirty="0" err="1"/>
              <a:t>change</a:t>
            </a:r>
            <a:r>
              <a:rPr lang="pt-PT" sz="2200" dirty="0"/>
              <a:t> in </a:t>
            </a:r>
            <a:r>
              <a:rPr lang="pt-PT" sz="2200" dirty="0" err="1"/>
              <a:t>the</a:t>
            </a:r>
            <a:r>
              <a:rPr lang="pt-PT" sz="2200" dirty="0"/>
              <a:t> </a:t>
            </a:r>
            <a:r>
              <a:rPr lang="pt-PT" sz="2200" dirty="0" err="1"/>
              <a:t>European</a:t>
            </a:r>
            <a:r>
              <a:rPr lang="pt-PT" sz="2200" dirty="0"/>
              <a:t> </a:t>
            </a:r>
            <a:r>
              <a:rPr lang="pt-PT" sz="2200" dirty="0" err="1"/>
              <a:t>Union</a:t>
            </a:r>
            <a:r>
              <a:rPr lang="pt-PT" sz="2200" dirty="0"/>
              <a:t>: </a:t>
            </a:r>
            <a:r>
              <a:rPr lang="pt-PT" sz="2200" dirty="0" err="1"/>
              <a:t>the</a:t>
            </a:r>
            <a:r>
              <a:rPr lang="pt-PT" sz="2200" dirty="0"/>
              <a:t> </a:t>
            </a:r>
            <a:r>
              <a:rPr lang="pt-PT" sz="2200" dirty="0" err="1"/>
              <a:t>Amsterdam</a:t>
            </a:r>
            <a:r>
              <a:rPr lang="pt-PT" sz="2200" dirty="0"/>
              <a:t> </a:t>
            </a:r>
            <a:r>
              <a:rPr lang="pt-PT" sz="2200" dirty="0" err="1"/>
              <a:t>experience</a:t>
            </a:r>
            <a:r>
              <a:rPr lang="pt-PT" sz="2200" dirty="0"/>
              <a:t> », p. 292.</a:t>
            </a:r>
          </a:p>
          <a:p>
            <a:pPr marL="0" indent="0">
              <a:buNone/>
            </a:pPr>
            <a:r>
              <a:rPr lang="pt-PT" sz="2200" dirty="0"/>
              <a:t>SHAW, </a:t>
            </a:r>
            <a:r>
              <a:rPr lang="pt-PT" sz="2200" dirty="0" err="1"/>
              <a:t>Jo</a:t>
            </a:r>
            <a:r>
              <a:rPr lang="pt-PT" sz="2200" dirty="0"/>
              <a:t> – «</a:t>
            </a:r>
            <a:r>
              <a:rPr lang="pt-PT" sz="2200" dirty="0" err="1"/>
              <a:t>Constitutional</a:t>
            </a:r>
            <a:r>
              <a:rPr lang="pt-PT" sz="2200" dirty="0"/>
              <a:t> </a:t>
            </a:r>
            <a:r>
              <a:rPr lang="pt-PT" sz="2200" dirty="0" err="1"/>
              <a:t>settlements</a:t>
            </a:r>
            <a:r>
              <a:rPr lang="pt-PT" sz="2200" dirty="0"/>
              <a:t> </a:t>
            </a:r>
            <a:r>
              <a:rPr lang="pt-PT" sz="2200" dirty="0" err="1"/>
              <a:t>and</a:t>
            </a:r>
            <a:r>
              <a:rPr lang="pt-PT" sz="2200" dirty="0"/>
              <a:t> </a:t>
            </a:r>
            <a:r>
              <a:rPr lang="pt-PT" sz="2200" dirty="0" err="1"/>
              <a:t>the</a:t>
            </a:r>
            <a:r>
              <a:rPr lang="pt-PT" sz="2200" dirty="0"/>
              <a:t> </a:t>
            </a:r>
            <a:r>
              <a:rPr lang="pt-PT" sz="2200" dirty="0" err="1"/>
              <a:t>citizen</a:t>
            </a:r>
            <a:r>
              <a:rPr lang="pt-PT" sz="2200" dirty="0"/>
              <a:t> </a:t>
            </a:r>
            <a:r>
              <a:rPr lang="pt-PT" sz="2200" dirty="0" err="1"/>
              <a:t>after</a:t>
            </a:r>
            <a:r>
              <a:rPr lang="pt-PT" sz="2200" dirty="0"/>
              <a:t> </a:t>
            </a:r>
            <a:r>
              <a:rPr lang="pt-PT" sz="2200" dirty="0" err="1"/>
              <a:t>the</a:t>
            </a:r>
            <a:r>
              <a:rPr lang="pt-PT" sz="2200" dirty="0"/>
              <a:t> </a:t>
            </a:r>
            <a:r>
              <a:rPr lang="pt-PT" sz="2200" dirty="0" err="1"/>
              <a:t>Treaty</a:t>
            </a:r>
            <a:r>
              <a:rPr lang="pt-PT" sz="2200" dirty="0"/>
              <a:t> </a:t>
            </a:r>
            <a:r>
              <a:rPr lang="pt-PT" sz="2200" dirty="0" err="1"/>
              <a:t>of</a:t>
            </a:r>
            <a:r>
              <a:rPr lang="pt-PT" sz="2200" dirty="0"/>
              <a:t> </a:t>
            </a:r>
            <a:r>
              <a:rPr lang="pt-PT" sz="2200" dirty="0" err="1"/>
              <a:t>Amsterdam</a:t>
            </a:r>
            <a:r>
              <a:rPr lang="pt-PT" sz="2200" dirty="0"/>
              <a:t> », in NEUNREITHER, </a:t>
            </a:r>
            <a:r>
              <a:rPr lang="pt-PT" sz="2200" dirty="0" err="1"/>
              <a:t>Karlheinz</a:t>
            </a:r>
            <a:r>
              <a:rPr lang="pt-PT" sz="2200" dirty="0"/>
              <a:t>, e WIENER, </a:t>
            </a:r>
            <a:r>
              <a:rPr lang="pt-PT" sz="2200" dirty="0" err="1"/>
              <a:t>Antje</a:t>
            </a:r>
            <a:r>
              <a:rPr lang="pt-PT" sz="2200" dirty="0"/>
              <a:t> (eds.) – </a:t>
            </a:r>
            <a:r>
              <a:rPr lang="pt-PT" sz="2200" dirty="0" err="1"/>
              <a:t>European</a:t>
            </a:r>
            <a:r>
              <a:rPr lang="pt-PT" sz="2200" dirty="0"/>
              <a:t> </a:t>
            </a:r>
            <a:r>
              <a:rPr lang="pt-PT" sz="2200" dirty="0" err="1"/>
              <a:t>Integration</a:t>
            </a:r>
            <a:r>
              <a:rPr lang="pt-PT" sz="2200" dirty="0"/>
              <a:t> </a:t>
            </a:r>
            <a:r>
              <a:rPr lang="pt-PT" sz="2200" dirty="0" err="1"/>
              <a:t>After</a:t>
            </a:r>
            <a:r>
              <a:rPr lang="pt-PT" sz="2200" dirty="0"/>
              <a:t> </a:t>
            </a:r>
            <a:r>
              <a:rPr lang="pt-PT" sz="2200" dirty="0" err="1"/>
              <a:t>Amsterdam</a:t>
            </a:r>
            <a:r>
              <a:rPr lang="pt-PT" sz="2200" dirty="0"/>
              <a:t> – </a:t>
            </a:r>
            <a:r>
              <a:rPr lang="pt-PT" sz="2200" dirty="0" err="1"/>
              <a:t>Institutional</a:t>
            </a:r>
            <a:r>
              <a:rPr lang="pt-PT" sz="2200" dirty="0"/>
              <a:t> Dynamics </a:t>
            </a:r>
            <a:r>
              <a:rPr lang="pt-PT" sz="2200" dirty="0" err="1"/>
              <a:t>and</a:t>
            </a:r>
            <a:r>
              <a:rPr lang="pt-PT" sz="2200" dirty="0"/>
              <a:t> </a:t>
            </a:r>
            <a:r>
              <a:rPr lang="pt-PT" sz="2200" dirty="0" err="1"/>
              <a:t>Prospects</a:t>
            </a:r>
            <a:r>
              <a:rPr lang="pt-PT" sz="2200" dirty="0"/>
              <a:t> for </a:t>
            </a:r>
            <a:r>
              <a:rPr lang="pt-PT" sz="2200" dirty="0" err="1"/>
              <a:t>Democracy</a:t>
            </a:r>
            <a:r>
              <a:rPr lang="pt-PT" sz="2200" dirty="0"/>
              <a:t>. Oxford: Oxford </a:t>
            </a:r>
            <a:r>
              <a:rPr lang="pt-PT" sz="2200" dirty="0" err="1"/>
              <a:t>University</a:t>
            </a:r>
            <a:r>
              <a:rPr lang="pt-PT" sz="2200" dirty="0"/>
              <a:t> </a:t>
            </a:r>
            <a:r>
              <a:rPr lang="pt-PT" sz="2200" dirty="0" err="1"/>
              <a:t>Press</a:t>
            </a:r>
            <a:r>
              <a:rPr lang="pt-PT" sz="2200" dirty="0"/>
              <a:t>, 2000, p. 291.</a:t>
            </a:r>
          </a:p>
        </p:txBody>
      </p:sp>
    </p:spTree>
    <p:extLst>
      <p:ext uri="{BB962C8B-B14F-4D97-AF65-F5344CB8AC3E}">
        <p14:creationId xmlns:p14="http://schemas.microsoft.com/office/powerpoint/2010/main" val="719983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novas propostas</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A </a:t>
            </a:r>
            <a:r>
              <a:rPr lang="pt-PT" sz="2600" b="1" dirty="0"/>
              <a:t>dicotomia nacional</a:t>
            </a:r>
            <a:r>
              <a:rPr lang="pt-PT" sz="2600" dirty="0"/>
              <a:t> </a:t>
            </a:r>
            <a:r>
              <a:rPr lang="pt-PT" sz="2600" i="1" dirty="0"/>
              <a:t>versus</a:t>
            </a:r>
            <a:r>
              <a:rPr lang="pt-PT" sz="2600" dirty="0"/>
              <a:t> </a:t>
            </a:r>
            <a:r>
              <a:rPr lang="pt-PT" sz="2600" b="1" dirty="0"/>
              <a:t>supranacional</a:t>
            </a:r>
            <a:r>
              <a:rPr lang="pt-PT" sz="2600" dirty="0"/>
              <a:t> vem por sua vez perdendo peso nas análises contemporâneas de cunho institucionalista da integração europeia. Nos estudos europeus, as abordagens na ótica da governação e do institucionalismo são relativamente recentes, colhendo influência da política comparada e menos do quadro teórico tradicional das Relações  Internacionais e das teorias da integração clássicas.</a:t>
            </a:r>
          </a:p>
          <a:p>
            <a:pPr marL="0" indent="0">
              <a:buNone/>
            </a:pPr>
            <a:endParaRPr lang="pt-PT" sz="800" dirty="0"/>
          </a:p>
          <a:p>
            <a:pPr marL="0" indent="0">
              <a:buNone/>
            </a:pPr>
            <a:r>
              <a:rPr lang="pt-PT" sz="2000" dirty="0"/>
              <a:t>ROSAMOND, Ben – </a:t>
            </a:r>
            <a:r>
              <a:rPr lang="pt-PT" sz="2000" dirty="0" err="1"/>
              <a:t>Theories</a:t>
            </a:r>
            <a:r>
              <a:rPr lang="pt-PT" sz="2000" dirty="0"/>
              <a:t> </a:t>
            </a:r>
            <a:r>
              <a:rPr lang="pt-PT" sz="2000" dirty="0" err="1"/>
              <a:t>of</a:t>
            </a:r>
            <a:r>
              <a:rPr lang="pt-PT" sz="2000" dirty="0"/>
              <a:t> </a:t>
            </a:r>
            <a:r>
              <a:rPr lang="pt-PT" sz="2000" dirty="0" err="1"/>
              <a:t>European</a:t>
            </a:r>
            <a:r>
              <a:rPr lang="pt-PT" sz="2000" dirty="0"/>
              <a:t> </a:t>
            </a:r>
            <a:r>
              <a:rPr lang="pt-PT" sz="2000" dirty="0" err="1"/>
              <a:t>Integration</a:t>
            </a:r>
            <a:r>
              <a:rPr lang="pt-PT" sz="2000" dirty="0"/>
              <a:t>, pp. 108-113; </a:t>
            </a:r>
          </a:p>
          <a:p>
            <a:pPr marL="0" indent="0">
              <a:buNone/>
            </a:pPr>
            <a:r>
              <a:rPr lang="pt-PT" sz="2000" dirty="0"/>
              <a:t>WIENER, </a:t>
            </a:r>
            <a:r>
              <a:rPr lang="pt-PT" sz="2000" dirty="0" err="1"/>
              <a:t>Antje</a:t>
            </a:r>
            <a:r>
              <a:rPr lang="pt-PT" sz="2000" dirty="0"/>
              <a:t>, e DIEZ, Thomas (eds.) – </a:t>
            </a:r>
            <a:r>
              <a:rPr lang="pt-PT" sz="2000" dirty="0" err="1"/>
              <a:t>European</a:t>
            </a:r>
            <a:r>
              <a:rPr lang="pt-PT" sz="2000" dirty="0"/>
              <a:t> </a:t>
            </a:r>
            <a:r>
              <a:rPr lang="pt-PT" sz="2000" dirty="0" err="1"/>
              <a:t>Integration</a:t>
            </a:r>
            <a:r>
              <a:rPr lang="pt-PT" sz="2000" dirty="0"/>
              <a:t> </a:t>
            </a:r>
            <a:r>
              <a:rPr lang="pt-PT" sz="2000" dirty="0" err="1"/>
              <a:t>Theory</a:t>
            </a:r>
            <a:r>
              <a:rPr lang="pt-PT" sz="2000" dirty="0"/>
              <a:t>, pp. 97-156.</a:t>
            </a:r>
          </a:p>
        </p:txBody>
      </p:sp>
    </p:spTree>
    <p:extLst>
      <p:ext uri="{BB962C8B-B14F-4D97-AF65-F5344CB8AC3E}">
        <p14:creationId xmlns:p14="http://schemas.microsoft.com/office/powerpoint/2010/main" val="928263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3BC0AE-7757-48CD-8575-61BFCB5A8A59}"/>
              </a:ext>
            </a:extLst>
          </p:cNvPr>
          <p:cNvSpPr>
            <a:spLocks noGrp="1"/>
          </p:cNvSpPr>
          <p:nvPr>
            <p:ph type="title"/>
          </p:nvPr>
        </p:nvSpPr>
        <p:spPr/>
        <p:txBody>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novas propostas</a:t>
            </a:r>
            <a:endParaRPr lang="pt-PT" dirty="0"/>
          </a:p>
        </p:txBody>
      </p:sp>
      <p:sp>
        <p:nvSpPr>
          <p:cNvPr id="3" name="Marcador de Posição de Conteúdo 2">
            <a:extLst>
              <a:ext uri="{FF2B5EF4-FFF2-40B4-BE49-F238E27FC236}">
                <a16:creationId xmlns:a16="http://schemas.microsoft.com/office/drawing/2014/main" id="{A801A0D3-127F-4640-AD28-DD74C5CD4077}"/>
              </a:ext>
            </a:extLst>
          </p:cNvPr>
          <p:cNvSpPr>
            <a:spLocks noGrp="1"/>
          </p:cNvSpPr>
          <p:nvPr>
            <p:ph idx="1"/>
          </p:nvPr>
        </p:nvSpPr>
        <p:spPr>
          <a:xfrm>
            <a:off x="838199" y="1825625"/>
            <a:ext cx="10660693" cy="4351338"/>
          </a:xfrm>
        </p:spPr>
        <p:txBody>
          <a:bodyPr/>
          <a:lstStyle/>
          <a:p>
            <a:pPr marL="0" indent="0">
              <a:buNone/>
            </a:pPr>
            <a:r>
              <a:rPr lang="pt-PT" dirty="0"/>
              <a:t>Por outro lado, significam um </a:t>
            </a:r>
            <a:r>
              <a:rPr lang="pt-PT" dirty="0" err="1"/>
              <a:t>refocar</a:t>
            </a:r>
            <a:r>
              <a:rPr lang="pt-PT" dirty="0"/>
              <a:t> da análise da construção europeia na sua dimensão político-institucional, dedicando atenção aos processos históricos e funcionais do desenvolvimento institucional e relegando para segundo plano explicações globais ou finalistas.</a:t>
            </a:r>
          </a:p>
          <a:p>
            <a:pPr marL="0" indent="0">
              <a:buNone/>
            </a:pPr>
            <a:r>
              <a:rPr lang="pt-PT" dirty="0"/>
              <a:t>Salienta-se a abordagem da </a:t>
            </a:r>
            <a:r>
              <a:rPr lang="pt-PT" b="1" dirty="0"/>
              <a:t>governação multinível</a:t>
            </a:r>
            <a:r>
              <a:rPr lang="pt-PT" dirty="0"/>
              <a:t> que explica a UE como uma entidade política com diferentes níveis implicados, em que a autoridade divide-se por níveis de governação e pelos atores envolvidos.</a:t>
            </a:r>
          </a:p>
          <a:p>
            <a:pPr marL="0" indent="0">
              <a:buNone/>
            </a:pPr>
            <a:endParaRPr lang="en-US" sz="1000" dirty="0"/>
          </a:p>
          <a:p>
            <a:pPr marL="0" indent="0">
              <a:buNone/>
            </a:pPr>
            <a:r>
              <a:rPr lang="en-US" sz="2000" dirty="0"/>
              <a:t>ROSAMOND, Ben – Theories of European Integration, pp. 109-110.</a:t>
            </a:r>
            <a:endParaRPr lang="pt-PT" sz="2000" dirty="0"/>
          </a:p>
        </p:txBody>
      </p:sp>
    </p:spTree>
    <p:extLst>
      <p:ext uri="{BB962C8B-B14F-4D97-AF65-F5344CB8AC3E}">
        <p14:creationId xmlns:p14="http://schemas.microsoft.com/office/powerpoint/2010/main" val="2933063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novas propostas</a:t>
            </a:r>
            <a:b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Governação multinível</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lnSpcReduction="10000"/>
          </a:bodyPr>
          <a:lstStyle/>
          <a:p>
            <a:pPr marL="0" indent="0">
              <a:buNone/>
            </a:pPr>
            <a:r>
              <a:rPr lang="pt-PT" sz="2600" dirty="0"/>
              <a:t>Segundo </a:t>
            </a:r>
            <a:r>
              <a:rPr lang="pt-PT" sz="2600" dirty="0" err="1"/>
              <a:t>Marks</a:t>
            </a:r>
            <a:r>
              <a:rPr lang="pt-PT" sz="2600" dirty="0"/>
              <a:t> </a:t>
            </a:r>
            <a:r>
              <a:rPr lang="pt-PT" sz="2600" dirty="0" err="1"/>
              <a:t>et</a:t>
            </a:r>
            <a:r>
              <a:rPr lang="pt-PT" sz="2600" dirty="0"/>
              <a:t> al., «(o)s Estados não são o único elo entre a política doméstica e a negociação intergovernamental, na UE. Em vez do “jogo de dois níveis”, </a:t>
            </a:r>
            <a:r>
              <a:rPr lang="pt-PT" sz="2600" dirty="0" err="1"/>
              <a:t>adoptado</a:t>
            </a:r>
            <a:r>
              <a:rPr lang="pt-PT" sz="2600" dirty="0"/>
              <a:t> pelos </a:t>
            </a:r>
            <a:r>
              <a:rPr lang="pt-PT" sz="2600" dirty="0" err="1"/>
              <a:t>estadocentristas</a:t>
            </a:r>
            <a:r>
              <a:rPr lang="pt-PT" sz="2600" dirty="0"/>
              <a:t> […] os teóricos da MLG [governação multinível] pressupõem uma série de redes de políticas, abrangentes e multinível».</a:t>
            </a:r>
          </a:p>
          <a:p>
            <a:pPr marL="0" indent="0">
              <a:buNone/>
            </a:pPr>
            <a:r>
              <a:rPr lang="en-US" sz="2000" dirty="0"/>
              <a:t>MARKS, Gary et al. – Governance in the European Union. </a:t>
            </a:r>
            <a:r>
              <a:rPr lang="en-US" sz="2000" dirty="0" err="1"/>
              <a:t>Londres</a:t>
            </a:r>
            <a:r>
              <a:rPr lang="en-US" sz="2000" dirty="0"/>
              <a:t>: Sage, 1996, p. 41.</a:t>
            </a:r>
          </a:p>
          <a:p>
            <a:pPr marL="0" indent="0">
              <a:buNone/>
            </a:pPr>
            <a:endParaRPr lang="pt-PT" sz="1000" dirty="0"/>
          </a:p>
          <a:p>
            <a:pPr marL="0" indent="0">
              <a:buNone/>
            </a:pPr>
            <a:r>
              <a:rPr lang="pt-PT" sz="2600" u="sng" dirty="0"/>
              <a:t>Daí que qualquer análise da produção de políticas</a:t>
            </a:r>
            <a:r>
              <a:rPr lang="pt-PT" sz="2600" dirty="0"/>
              <a:t>, ou mesmo das estruturas cognitivas a elas associadas, </a:t>
            </a:r>
            <a:r>
              <a:rPr lang="pt-PT" sz="2600" u="sng" dirty="0"/>
              <a:t>terá de considerar a rede densa de relações</a:t>
            </a:r>
            <a:r>
              <a:rPr lang="pt-PT" sz="2600" dirty="0"/>
              <a:t> que envolve as instituições nacionais e europeias e os laços com as estruturas domésticas, os quais nem sempre são mediados pelos governos nacionais.</a:t>
            </a:r>
          </a:p>
        </p:txBody>
      </p:sp>
    </p:spTree>
    <p:extLst>
      <p:ext uri="{BB962C8B-B14F-4D97-AF65-F5344CB8AC3E}">
        <p14:creationId xmlns:p14="http://schemas.microsoft.com/office/powerpoint/2010/main" val="1090830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p:txBody>
          <a:bodyPr>
            <a:normAutofit/>
          </a:bodyPr>
          <a:lstStyle/>
          <a:p>
            <a:r>
              <a:rPr lang="pt-PT" sz="3000" b="1" dirty="0"/>
              <a:t>8ª Aula – </a:t>
            </a:r>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200" y="2354893"/>
            <a:ext cx="10515600" cy="3822070"/>
          </a:xfrm>
        </p:spPr>
        <p:txBody>
          <a:bodyPr/>
          <a:lstStyle/>
          <a:p>
            <a:pPr marL="0" indent="0">
              <a:buNone/>
            </a:pPr>
            <a:r>
              <a:rPr lang="pt-PT" b="1" dirty="0"/>
              <a:t>Sumário: </a:t>
            </a:r>
          </a:p>
          <a:p>
            <a:pPr marL="0" indent="0">
              <a:buNone/>
            </a:pPr>
            <a:r>
              <a:rPr lang="pt-PT" dirty="0"/>
              <a:t>As teorias de integração europeia: o federalismo, o neofuncionalismo, o intergovernamentalismo e as novas teorias de integração europeia.</a:t>
            </a:r>
          </a:p>
        </p:txBody>
      </p:sp>
    </p:spTree>
    <p:extLst>
      <p:ext uri="{BB962C8B-B14F-4D97-AF65-F5344CB8AC3E}">
        <p14:creationId xmlns:p14="http://schemas.microsoft.com/office/powerpoint/2010/main" val="3739373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Governação multinível</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lgn="l">
              <a:buNone/>
            </a:pPr>
            <a:r>
              <a:rPr lang="pt-PT" sz="2600" b="0" i="0" u="none" strike="noStrike" baseline="0" dirty="0" err="1">
                <a:latin typeface="Quadraat-Regular"/>
              </a:rPr>
              <a:t>Jachtenfuchs</a:t>
            </a:r>
            <a:r>
              <a:rPr lang="pt-PT" sz="2600" b="0" i="0" u="none" strike="noStrike" baseline="0" dirty="0">
                <a:latin typeface="Quadraat-Regular"/>
              </a:rPr>
              <a:t>, ao apresentar o conceito de governação em rede, afirma o seguinte:</a:t>
            </a:r>
          </a:p>
          <a:p>
            <a:pPr marL="0" indent="0" algn="l">
              <a:buNone/>
            </a:pPr>
            <a:r>
              <a:rPr lang="pt-PT" sz="2500" b="0" i="1" u="none" strike="noStrike" baseline="0" dirty="0">
                <a:latin typeface="Quadraat-Regular"/>
              </a:rPr>
              <a:t>com a sua ênfase nas estruturas informais e difusas que se estendem através e para lá das hierarquias, o conceito de rede pareceu particularmente adequado para captar a essência da governação multinível na União Europeia. O conceito de rede pareceu ser o principal oponente ao intergovernamentalismo, o qual enfatiza hierarquias claras e canais privilegiados de acesso.</a:t>
            </a:r>
          </a:p>
          <a:p>
            <a:pPr marL="0" indent="0" algn="l">
              <a:buNone/>
            </a:pPr>
            <a:endParaRPr lang="en-US" sz="800" dirty="0"/>
          </a:p>
          <a:p>
            <a:pPr marL="0" indent="0" algn="l">
              <a:buNone/>
            </a:pPr>
            <a:r>
              <a:rPr lang="en-US" sz="2000" dirty="0"/>
              <a:t>JACHTENFUCHS, Markus – «The Governance approach to European integration». In Journal of Common Market Studies. Vol. 39, n.º 2, 2001, pp. 253-254</a:t>
            </a:r>
            <a:endParaRPr lang="pt-PT" sz="2000" dirty="0"/>
          </a:p>
        </p:txBody>
      </p:sp>
    </p:spTree>
    <p:extLst>
      <p:ext uri="{BB962C8B-B14F-4D97-AF65-F5344CB8AC3E}">
        <p14:creationId xmlns:p14="http://schemas.microsoft.com/office/powerpoint/2010/main" val="37374517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Governação multinível</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Um outro ângulo de análise complementar e relevante é assim o das redes de políticas, como foram definidas por Peterson: «uma arena para a mediação dos interesses do governo e dos grupos de interesses. O termo “rede” implica a existência de nichos de </a:t>
            </a:r>
            <a:r>
              <a:rPr lang="pt-PT" sz="2600" dirty="0" err="1"/>
              <a:t>actores</a:t>
            </a:r>
            <a:r>
              <a:rPr lang="pt-PT" sz="2600" dirty="0"/>
              <a:t> representando múltiplas organizações que interagem umas com as outras e que partilham informações e recursos.»</a:t>
            </a:r>
          </a:p>
          <a:p>
            <a:pPr marL="0" indent="0">
              <a:buNone/>
            </a:pPr>
            <a:r>
              <a:rPr lang="en-US" sz="2000" dirty="0"/>
              <a:t>PETERSON, John – «Policy networks and European Union policy making: a reply to </a:t>
            </a:r>
            <a:r>
              <a:rPr lang="en-US" sz="2000" dirty="0" err="1"/>
              <a:t>Kassim</a:t>
            </a:r>
            <a:r>
              <a:rPr lang="en-US" sz="2000" dirty="0"/>
              <a:t>». In West European Politics. Vol. 18, n.º 2, 1995, p. 391.</a:t>
            </a:r>
          </a:p>
          <a:p>
            <a:pPr marL="0" indent="0">
              <a:buNone/>
            </a:pPr>
            <a:endParaRPr lang="en-US" sz="1000" dirty="0"/>
          </a:p>
          <a:p>
            <a:pPr marL="0" indent="0">
              <a:buNone/>
            </a:pPr>
            <a:r>
              <a:rPr lang="pt-PT" sz="2600" dirty="0"/>
              <a:t>O conceito, que teve origem na área da análise da produção de políticas, avança na determinação do modo como as decisões são negociadas no âmbito de tais redes.</a:t>
            </a:r>
          </a:p>
        </p:txBody>
      </p:sp>
    </p:spTree>
    <p:extLst>
      <p:ext uri="{BB962C8B-B14F-4D97-AF65-F5344CB8AC3E}">
        <p14:creationId xmlns:p14="http://schemas.microsoft.com/office/powerpoint/2010/main" val="1501880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novo institucionalismo</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O </a:t>
            </a:r>
            <a:r>
              <a:rPr lang="pt-PT" sz="2600" b="1" dirty="0"/>
              <a:t>novo institucionalismo</a:t>
            </a:r>
            <a:r>
              <a:rPr lang="pt-PT" sz="2600" dirty="0"/>
              <a:t> vem também afirmar a importância dos processos institucionais e fixa programas de investigação que abordam as instituições de forma lata, abrangendo «não apenas instituições formais e constitucionais mas também instâncias de </a:t>
            </a:r>
            <a:r>
              <a:rPr lang="pt-PT" sz="2600" dirty="0" err="1"/>
              <a:t>interacção</a:t>
            </a:r>
            <a:r>
              <a:rPr lang="pt-PT" sz="2600" dirty="0"/>
              <a:t> informal e </a:t>
            </a:r>
            <a:r>
              <a:rPr lang="pt-PT" sz="2600" dirty="0" err="1"/>
              <a:t>aspectos</a:t>
            </a:r>
            <a:r>
              <a:rPr lang="pt-PT" sz="2600" dirty="0"/>
              <a:t> daquilo a que  </a:t>
            </a:r>
            <a:r>
              <a:rPr lang="pt-PT" sz="2600" dirty="0" err="1"/>
              <a:t>Ikenberry</a:t>
            </a:r>
            <a:r>
              <a:rPr lang="pt-PT" sz="2600" dirty="0"/>
              <a:t> chama “ordem social normativa”»</a:t>
            </a:r>
          </a:p>
          <a:p>
            <a:pPr marL="0" indent="0" algn="l">
              <a:buNone/>
            </a:pPr>
            <a:r>
              <a:rPr lang="pt-PT" sz="1800" b="0" i="0" u="none" strike="noStrike" baseline="0" dirty="0">
                <a:latin typeface="DIN-Light"/>
              </a:rPr>
              <a:t>ROSAMOND, Ben – </a:t>
            </a:r>
            <a:r>
              <a:rPr lang="pt-PT" sz="1800" b="0" i="1" u="none" strike="noStrike" baseline="0" dirty="0" err="1">
                <a:latin typeface="DIN-LightItalic"/>
              </a:rPr>
              <a:t>Theories</a:t>
            </a:r>
            <a:r>
              <a:rPr lang="pt-PT" sz="1800" b="0" i="1" u="none" strike="noStrike" baseline="0" dirty="0">
                <a:latin typeface="DIN-LightItalic"/>
              </a:rPr>
              <a:t> </a:t>
            </a:r>
            <a:r>
              <a:rPr lang="pt-PT" sz="1800" b="0" i="1" u="none" strike="noStrike" baseline="0" dirty="0" err="1">
                <a:latin typeface="DIN-LightItalic"/>
              </a:rPr>
              <a:t>of</a:t>
            </a:r>
            <a:r>
              <a:rPr lang="pt-PT" sz="1800" b="0" i="1" u="none" strike="noStrike" baseline="0" dirty="0">
                <a:latin typeface="DIN-LightItalic"/>
              </a:rPr>
              <a:t> </a:t>
            </a:r>
            <a:r>
              <a:rPr lang="pt-PT" sz="1800" b="0" i="1" u="none" strike="noStrike" baseline="0" dirty="0" err="1">
                <a:latin typeface="DIN-LightItalic"/>
              </a:rPr>
              <a:t>European</a:t>
            </a:r>
            <a:r>
              <a:rPr lang="pt-PT" sz="1800" b="0" i="1" u="none" strike="noStrike" baseline="0" dirty="0">
                <a:latin typeface="DIN-LightItalic"/>
              </a:rPr>
              <a:t> </a:t>
            </a:r>
            <a:r>
              <a:rPr lang="pt-PT" sz="1800" b="0" i="1" u="none" strike="noStrike" baseline="0" dirty="0" err="1">
                <a:latin typeface="DIN-LightItalic"/>
              </a:rPr>
              <a:t>Integration</a:t>
            </a:r>
            <a:r>
              <a:rPr lang="pt-PT" sz="1800" b="0" i="0" u="none" strike="noStrike" baseline="0" dirty="0">
                <a:latin typeface="DIN-Light"/>
              </a:rPr>
              <a:t>, p. 115</a:t>
            </a:r>
          </a:p>
          <a:p>
            <a:pPr marL="0" indent="0" algn="l">
              <a:buNone/>
            </a:pPr>
            <a:endParaRPr lang="pt-PT" sz="1800" dirty="0">
              <a:latin typeface="DIN-Light"/>
            </a:endParaRPr>
          </a:p>
          <a:p>
            <a:pPr marL="0" indent="0" algn="l">
              <a:buNone/>
            </a:pPr>
            <a:r>
              <a:rPr lang="pt-PT" sz="2600" dirty="0"/>
              <a:t>O novo institucionalismo parte do pressuposto de que o fenómeno da governação tem evoluído de mão dada com o desenvolvimento da integração europeia.</a:t>
            </a:r>
          </a:p>
        </p:txBody>
      </p:sp>
    </p:spTree>
    <p:extLst>
      <p:ext uri="{BB962C8B-B14F-4D97-AF65-F5344CB8AC3E}">
        <p14:creationId xmlns:p14="http://schemas.microsoft.com/office/powerpoint/2010/main" val="30410459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novo institucionalismo</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As instituições da UE exibem as suas próprias preferências e dispõem de margem de manobra para influenciar as expectativas e os resultados da integração europeia, condicionando as atuações dos governos nacionais.</a:t>
            </a:r>
          </a:p>
          <a:p>
            <a:pPr marL="0" indent="0">
              <a:buNone/>
            </a:pPr>
            <a:r>
              <a:rPr lang="pt-PT" sz="2600" dirty="0"/>
              <a:t>O raciocínio do novo institucionalismo estriba-se na lógica da «dependência instalada». </a:t>
            </a:r>
          </a:p>
          <a:p>
            <a:pPr marL="0" indent="0">
              <a:buNone/>
            </a:pPr>
            <a:r>
              <a:rPr lang="pt-PT" sz="2600" dirty="0"/>
              <a:t>A existência de instituições solidificadas, e de agentes que operam no interior destas instituições, é o motor da mudança na integração europeia.</a:t>
            </a:r>
          </a:p>
          <a:p>
            <a:pPr marL="0" indent="0">
              <a:buNone/>
            </a:pPr>
            <a:endParaRPr lang="pt-PT" sz="2600" dirty="0"/>
          </a:p>
        </p:txBody>
      </p:sp>
    </p:spTree>
    <p:extLst>
      <p:ext uri="{BB962C8B-B14F-4D97-AF65-F5344CB8AC3E}">
        <p14:creationId xmlns:p14="http://schemas.microsoft.com/office/powerpoint/2010/main" val="35212203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construtivismo</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Os construtivistas partem da afirmação de que a realidade não é estática, é socialmente construída através da interação social, inerente a todos os  processos sociais, considerando assim que a identidade dos atores sociais não é estável, mas sim construída através desse processo. </a:t>
            </a:r>
          </a:p>
          <a:p>
            <a:pPr marL="0" indent="0">
              <a:buNone/>
            </a:pPr>
            <a:r>
              <a:rPr lang="pt-PT" sz="2600" dirty="0"/>
              <a:t>Deste modo, a UE é um campo específico de interações sociais onde negociadores, políticos e pessoas comuns têm as suas identidades em permanente (</a:t>
            </a:r>
            <a:r>
              <a:rPr lang="pt-PT" sz="2600" dirty="0" err="1"/>
              <a:t>re</a:t>
            </a:r>
            <a:r>
              <a:rPr lang="pt-PT" sz="2600" dirty="0"/>
              <a:t>)construção.</a:t>
            </a:r>
          </a:p>
        </p:txBody>
      </p:sp>
    </p:spTree>
    <p:extLst>
      <p:ext uri="{BB962C8B-B14F-4D97-AF65-F5344CB8AC3E}">
        <p14:creationId xmlns:p14="http://schemas.microsoft.com/office/powerpoint/2010/main" val="34908605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construtivismo</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fontScale="92500" lnSpcReduction="10000"/>
          </a:bodyPr>
          <a:lstStyle/>
          <a:p>
            <a:pPr marL="0" indent="0">
              <a:buNone/>
            </a:pPr>
            <a:r>
              <a:rPr lang="pt-PT" sz="2600" dirty="0" err="1"/>
              <a:t>Christiansen</a:t>
            </a:r>
            <a:r>
              <a:rPr lang="pt-PT" sz="2600" dirty="0"/>
              <a:t>, </a:t>
            </a:r>
            <a:r>
              <a:rPr lang="pt-PT" sz="2600" dirty="0" err="1"/>
              <a:t>Jørgensen</a:t>
            </a:r>
            <a:r>
              <a:rPr lang="pt-PT" sz="2600" dirty="0"/>
              <a:t> e </a:t>
            </a:r>
            <a:r>
              <a:rPr lang="pt-PT" sz="2600" dirty="0" err="1"/>
              <a:t>Wiener</a:t>
            </a:r>
            <a:r>
              <a:rPr lang="pt-PT" sz="2600" dirty="0"/>
              <a:t> apresentam a relevância da abordagem construtivista à EU: </a:t>
            </a:r>
          </a:p>
          <a:p>
            <a:pPr marL="0" indent="0">
              <a:buNone/>
            </a:pPr>
            <a:r>
              <a:rPr lang="pt-PT" sz="2600" i="1" dirty="0"/>
              <a:t>[o] construtivismo […] deveria ter um lugar especial no estudo do que é um processo de longa duração de mudança política e social, na Europa. Portanto, ao estudar-se um processo em que as ontologias sociais são sujeitas a mudança, qualquer pesquisa que falhe a problematização de tais ontologias terá severas limitações. Mas não assim o </a:t>
            </a:r>
            <a:r>
              <a:rPr lang="pt-PT" sz="2600" i="1" dirty="0" err="1"/>
              <a:t>projecto</a:t>
            </a:r>
            <a:r>
              <a:rPr lang="pt-PT" sz="2600" i="1" dirty="0"/>
              <a:t> construtivista, o qual levanta explicitamente problemas acerca das ontologias sociais e sobre as instituições sociais, pesquisando sobre a origem e reconstrução das identidades, sobre o impacto de regras e normas, sobre o papel da linguagem e do discurso político.</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t-PT" sz="1900" b="0" i="0" u="none" strike="noStrike" kern="1200" cap="none" spc="0" normalizeH="0" baseline="0" noProof="0" dirty="0">
                <a:ln>
                  <a:noFill/>
                </a:ln>
                <a:solidFill>
                  <a:prstClr val="black"/>
                </a:solidFill>
                <a:effectLst/>
                <a:uLnTx/>
                <a:uFillTx/>
                <a:latin typeface="Calibri" panose="020F0502020204030204"/>
                <a:ea typeface="+mn-ea"/>
                <a:cs typeface="+mn-cs"/>
              </a:rPr>
              <a:t>CHRISTIANSEN, Thomas, JØRGENSEN, </a:t>
            </a:r>
            <a:r>
              <a:rPr kumimoji="0" lang="pt-PT" sz="1900" b="0" i="0" u="none" strike="noStrike" kern="1200" cap="none" spc="0" normalizeH="0" baseline="0" noProof="0" dirty="0" err="1">
                <a:ln>
                  <a:noFill/>
                </a:ln>
                <a:solidFill>
                  <a:prstClr val="black"/>
                </a:solidFill>
                <a:effectLst/>
                <a:uLnTx/>
                <a:uFillTx/>
                <a:latin typeface="Calibri" panose="020F0502020204030204"/>
                <a:ea typeface="+mn-ea"/>
                <a:cs typeface="+mn-cs"/>
              </a:rPr>
              <a:t>Knud</a:t>
            </a:r>
            <a:r>
              <a:rPr kumimoji="0" lang="pt-PT" sz="1900" b="0" i="0" u="none" strike="noStrike" kern="1200" cap="none" spc="0" normalizeH="0" baseline="0" noProof="0" dirty="0">
                <a:ln>
                  <a:noFill/>
                </a:ln>
                <a:solidFill>
                  <a:prstClr val="black"/>
                </a:solidFill>
                <a:effectLst/>
                <a:uLnTx/>
                <a:uFillTx/>
                <a:latin typeface="Calibri" panose="020F0502020204030204"/>
                <a:ea typeface="+mn-ea"/>
                <a:cs typeface="+mn-cs"/>
              </a:rPr>
              <a:t>-Erik, e WIENER, </a:t>
            </a:r>
            <a:r>
              <a:rPr kumimoji="0" lang="pt-PT" sz="1900" b="0" i="0" u="none" strike="noStrike" kern="1200" cap="none" spc="0" normalizeH="0" baseline="0" noProof="0" dirty="0" err="1">
                <a:ln>
                  <a:noFill/>
                </a:ln>
                <a:solidFill>
                  <a:prstClr val="black"/>
                </a:solidFill>
                <a:effectLst/>
                <a:uLnTx/>
                <a:uFillTx/>
                <a:latin typeface="Calibri" panose="020F0502020204030204"/>
                <a:ea typeface="+mn-ea"/>
                <a:cs typeface="+mn-cs"/>
              </a:rPr>
              <a:t>Antje</a:t>
            </a:r>
            <a:r>
              <a:rPr kumimoji="0" lang="pt-PT" sz="1900" b="0" i="0" u="none" strike="noStrike" kern="1200" cap="none" spc="0" normalizeH="0" baseline="0" noProof="0" dirty="0">
                <a:ln>
                  <a:noFill/>
                </a:ln>
                <a:solidFill>
                  <a:prstClr val="black"/>
                </a:solidFill>
                <a:effectLst/>
                <a:uLnTx/>
                <a:uFillTx/>
                <a:latin typeface="Calibri" panose="020F0502020204030204"/>
                <a:ea typeface="+mn-ea"/>
                <a:cs typeface="+mn-cs"/>
              </a:rPr>
              <a:t> (eds.) – </a:t>
            </a:r>
            <a:r>
              <a:rPr kumimoji="0" lang="pt-PT" sz="1900" b="0" i="0" u="none" strike="noStrike" kern="1200" cap="none" spc="0" normalizeH="0" baseline="0" noProof="0" dirty="0" err="1">
                <a:ln>
                  <a:noFill/>
                </a:ln>
                <a:solidFill>
                  <a:prstClr val="black"/>
                </a:solidFill>
                <a:effectLst/>
                <a:uLnTx/>
                <a:uFillTx/>
                <a:latin typeface="Calibri" panose="020F0502020204030204"/>
                <a:ea typeface="+mn-ea"/>
                <a:cs typeface="+mn-cs"/>
              </a:rPr>
              <a:t>The</a:t>
            </a:r>
            <a:r>
              <a:rPr kumimoji="0" lang="pt-PT" sz="1900" b="0" i="0" u="none" strike="noStrike" kern="1200" cap="none" spc="0" normalizeH="0" baseline="0" noProof="0" dirty="0">
                <a:ln>
                  <a:noFill/>
                </a:ln>
                <a:solidFill>
                  <a:prstClr val="black"/>
                </a:solidFill>
                <a:effectLst/>
                <a:uLnTx/>
                <a:uFillTx/>
                <a:latin typeface="Calibri" panose="020F0502020204030204"/>
                <a:ea typeface="+mn-ea"/>
                <a:cs typeface="+mn-cs"/>
              </a:rPr>
              <a:t> Social </a:t>
            </a:r>
            <a:r>
              <a:rPr kumimoji="0" lang="pt-PT" sz="1900" b="0" i="0" u="none" strike="noStrike" kern="1200" cap="none" spc="0" normalizeH="0" baseline="0" noProof="0" dirty="0" err="1">
                <a:ln>
                  <a:noFill/>
                </a:ln>
                <a:solidFill>
                  <a:prstClr val="black"/>
                </a:solidFill>
                <a:effectLst/>
                <a:uLnTx/>
                <a:uFillTx/>
                <a:latin typeface="Calibri" panose="020F0502020204030204"/>
                <a:ea typeface="+mn-ea"/>
                <a:cs typeface="+mn-cs"/>
              </a:rPr>
              <a:t>Construction</a:t>
            </a:r>
            <a:r>
              <a:rPr kumimoji="0" lang="pt-PT" sz="1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pt-PT" sz="1900" b="0" i="0" u="none" strike="noStrike" kern="1200" cap="none" spc="0" normalizeH="0" baseline="0" noProof="0" dirty="0" err="1">
                <a:ln>
                  <a:noFill/>
                </a:ln>
                <a:solidFill>
                  <a:prstClr val="black"/>
                </a:solidFill>
                <a:effectLst/>
                <a:uLnTx/>
                <a:uFillTx/>
                <a:latin typeface="Calibri" panose="020F0502020204030204"/>
                <a:ea typeface="+mn-ea"/>
                <a:cs typeface="+mn-cs"/>
              </a:rPr>
              <a:t>of</a:t>
            </a:r>
            <a:r>
              <a:rPr kumimoji="0" lang="pt-PT" sz="1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pt-PT" sz="1900" b="0" i="0" u="none" strike="noStrike" kern="1200" cap="none" spc="0" normalizeH="0" baseline="0" noProof="0" dirty="0" err="1">
                <a:ln>
                  <a:noFill/>
                </a:ln>
                <a:solidFill>
                  <a:prstClr val="black"/>
                </a:solidFill>
                <a:effectLst/>
                <a:uLnTx/>
                <a:uFillTx/>
                <a:latin typeface="Calibri" panose="020F0502020204030204"/>
                <a:ea typeface="+mn-ea"/>
                <a:cs typeface="+mn-cs"/>
              </a:rPr>
              <a:t>Europe</a:t>
            </a:r>
            <a:r>
              <a:rPr kumimoji="0" lang="pt-PT" sz="1900" b="0" i="0" u="none" strike="noStrike" kern="1200" cap="none" spc="0" normalizeH="0" baseline="0" noProof="0" dirty="0">
                <a:ln>
                  <a:noFill/>
                </a:ln>
                <a:solidFill>
                  <a:prstClr val="black"/>
                </a:solidFill>
                <a:effectLst/>
                <a:uLnTx/>
                <a:uFillTx/>
                <a:latin typeface="Calibri" panose="020F0502020204030204"/>
                <a:ea typeface="+mn-ea"/>
                <a:cs typeface="+mn-cs"/>
              </a:rPr>
              <a:t>, p. 12.</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pt-PT" sz="1900" dirty="0">
              <a:solidFill>
                <a:prstClr val="black"/>
              </a:solidFill>
              <a:latin typeface="Calibri" panose="020F050202020403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t-PT"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None/>
            </a:pPr>
            <a:endParaRPr lang="pt-PT" sz="2600" i="1" dirty="0"/>
          </a:p>
        </p:txBody>
      </p:sp>
    </p:spTree>
    <p:extLst>
      <p:ext uri="{BB962C8B-B14F-4D97-AF65-F5344CB8AC3E}">
        <p14:creationId xmlns:p14="http://schemas.microsoft.com/office/powerpoint/2010/main" val="35565702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construtivismo</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Do ponto de vista ontológico, ensaia-se algum espaço para a inter-relação agência-estrutura, considerando- a mutuamente constitutiva, reagindo assim ao individualismo metodológico e recuperando algo da abordagem estrutural.</a:t>
            </a:r>
          </a:p>
          <a:p>
            <a:pPr marL="0" indent="0">
              <a:buNone/>
            </a:pPr>
            <a:r>
              <a:rPr lang="pt-PT" sz="2600" dirty="0"/>
              <a:t>Aplicada aos estudos europeus, esta ideia tem originado programas de investigação sobre os processos profundos da socialização política – por vezes dita europeização –, nomeadamente aquela que se processa através das instituições e da implementação de políticas.</a:t>
            </a:r>
          </a:p>
        </p:txBody>
      </p:sp>
    </p:spTree>
    <p:extLst>
      <p:ext uri="{BB962C8B-B14F-4D97-AF65-F5344CB8AC3E}">
        <p14:creationId xmlns:p14="http://schemas.microsoft.com/office/powerpoint/2010/main" val="11662238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construtivismo</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1866378"/>
            <a:ext cx="10635641" cy="4310585"/>
          </a:xfrm>
        </p:spPr>
        <p:txBody>
          <a:bodyPr>
            <a:normAutofit fontScale="92500"/>
          </a:bodyPr>
          <a:lstStyle/>
          <a:p>
            <a:pPr marL="0" indent="0">
              <a:buNone/>
            </a:pPr>
            <a:r>
              <a:rPr lang="pt-PT" sz="2600" dirty="0"/>
              <a:t>Risse exemplifica com a soberania, a qual, na ótica do construtivismo, não é uma premissa de que se possa deduzir (racionalmente) o comportamento dos estados; ela é uma norma constitutiva, cuja evolução decorre de interações Sociais.</a:t>
            </a:r>
          </a:p>
          <a:p>
            <a:pPr marL="0" indent="0">
              <a:buNone/>
            </a:pPr>
            <a:r>
              <a:rPr lang="pt-PT" sz="2600" dirty="0"/>
              <a:t>Introduz-se assim um novo argumento para a superação da tradicional dicotomia entre estados e instituições supranacionais, assente numa consideração estática e apriorística da natureza de cada um desses  intervenientes.</a:t>
            </a:r>
          </a:p>
          <a:p>
            <a:pPr marL="0" indent="0">
              <a:buNone/>
            </a:pPr>
            <a:endParaRPr lang="en-US" sz="900" dirty="0"/>
          </a:p>
          <a:p>
            <a:pPr marL="0" indent="0">
              <a:buNone/>
            </a:pPr>
            <a:r>
              <a:rPr lang="en-US" sz="2000" dirty="0"/>
              <a:t>FEATHERSTONE, Kevin, e RADAELLI, Claudio (eds.) – The Politics of Europeanization.</a:t>
            </a:r>
          </a:p>
          <a:p>
            <a:pPr marL="0" indent="0">
              <a:buNone/>
            </a:pPr>
            <a:r>
              <a:rPr lang="pt-PT" sz="2000" dirty="0"/>
              <a:t>RISSE, Thomas – «Social </a:t>
            </a:r>
            <a:r>
              <a:rPr lang="pt-PT" sz="2000" dirty="0" err="1"/>
              <a:t>constructivism</a:t>
            </a:r>
            <a:r>
              <a:rPr lang="pt-PT" sz="2000" dirty="0"/>
              <a:t> </a:t>
            </a:r>
            <a:r>
              <a:rPr lang="pt-PT" sz="2000" dirty="0" err="1"/>
              <a:t>and</a:t>
            </a:r>
            <a:r>
              <a:rPr lang="pt-PT" sz="2000" dirty="0"/>
              <a:t> </a:t>
            </a:r>
            <a:r>
              <a:rPr lang="pt-PT" sz="2000" dirty="0" err="1"/>
              <a:t>European</a:t>
            </a:r>
            <a:r>
              <a:rPr lang="pt-PT" sz="2000" dirty="0"/>
              <a:t> </a:t>
            </a:r>
            <a:r>
              <a:rPr lang="pt-PT" sz="2000" dirty="0" err="1"/>
              <a:t>integration</a:t>
            </a:r>
            <a:r>
              <a:rPr lang="pt-PT" sz="2000" dirty="0"/>
              <a:t>», in WIENER, </a:t>
            </a:r>
            <a:r>
              <a:rPr lang="pt-PT" sz="2000" dirty="0" err="1"/>
              <a:t>Antje</a:t>
            </a:r>
            <a:r>
              <a:rPr lang="pt-PT" sz="2000" dirty="0"/>
              <a:t>, e DIEZ, Thomas (eds.) – </a:t>
            </a:r>
            <a:r>
              <a:rPr lang="pt-PT" sz="2000" dirty="0" err="1"/>
              <a:t>European</a:t>
            </a:r>
            <a:r>
              <a:rPr lang="pt-PT" sz="2000" dirty="0"/>
              <a:t> </a:t>
            </a:r>
            <a:r>
              <a:rPr lang="pt-PT" sz="2000" dirty="0" err="1"/>
              <a:t>IntegrationTheory</a:t>
            </a:r>
            <a:r>
              <a:rPr lang="pt-PT" sz="2000" dirty="0"/>
              <a:t>, pp. 159-160.</a:t>
            </a:r>
          </a:p>
          <a:p>
            <a:pPr marL="0" indent="0">
              <a:buNone/>
            </a:pPr>
            <a:r>
              <a:rPr lang="pt-PT" sz="2000" dirty="0"/>
              <a:t>WENDT, </a:t>
            </a:r>
            <a:r>
              <a:rPr lang="pt-PT" sz="2000" dirty="0" err="1"/>
              <a:t>Alexander</a:t>
            </a:r>
            <a:r>
              <a:rPr lang="pt-PT" sz="2000" dirty="0"/>
              <a:t> – Social </a:t>
            </a:r>
            <a:r>
              <a:rPr lang="pt-PT" sz="2000" dirty="0" err="1"/>
              <a:t>Theory</a:t>
            </a:r>
            <a:r>
              <a:rPr lang="pt-PT" sz="2000" dirty="0"/>
              <a:t> </a:t>
            </a:r>
            <a:r>
              <a:rPr lang="pt-PT" sz="2000" dirty="0" err="1"/>
              <a:t>of</a:t>
            </a:r>
            <a:r>
              <a:rPr lang="pt-PT" sz="2000" dirty="0"/>
              <a:t> </a:t>
            </a:r>
            <a:r>
              <a:rPr lang="pt-PT" sz="2000" dirty="0" err="1"/>
              <a:t>International</a:t>
            </a:r>
            <a:r>
              <a:rPr lang="pt-PT" sz="2000" dirty="0"/>
              <a:t> </a:t>
            </a:r>
            <a:r>
              <a:rPr lang="pt-PT" sz="2000" dirty="0" err="1"/>
              <a:t>Politics</a:t>
            </a:r>
            <a:r>
              <a:rPr lang="pt-PT" sz="2000" dirty="0"/>
              <a:t>. Cambridge: Cambridge </a:t>
            </a:r>
            <a:r>
              <a:rPr lang="pt-PT" sz="2000" dirty="0" err="1"/>
              <a:t>University</a:t>
            </a:r>
            <a:r>
              <a:rPr lang="pt-PT" sz="2000" dirty="0"/>
              <a:t> </a:t>
            </a:r>
            <a:r>
              <a:rPr lang="pt-PT" sz="2000" dirty="0" err="1"/>
              <a:t>Press</a:t>
            </a:r>
            <a:r>
              <a:rPr lang="pt-PT" sz="2000" dirty="0"/>
              <a:t>, 1999.</a:t>
            </a:r>
          </a:p>
          <a:p>
            <a:pPr marL="0" indent="0">
              <a:buNone/>
            </a:pPr>
            <a:endParaRPr lang="pt-PT" sz="2000" dirty="0"/>
          </a:p>
        </p:txBody>
      </p:sp>
    </p:spTree>
    <p:extLst>
      <p:ext uri="{BB962C8B-B14F-4D97-AF65-F5344CB8AC3E}">
        <p14:creationId xmlns:p14="http://schemas.microsoft.com/office/powerpoint/2010/main" val="29170962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68C91A-3A92-407B-BB1C-C103221287D1}"/>
              </a:ext>
            </a:extLst>
          </p:cNvPr>
          <p:cNvSpPr>
            <a:spLocks noGrp="1"/>
          </p:cNvSpPr>
          <p:nvPr>
            <p:ph type="title"/>
          </p:nvPr>
        </p:nvSpPr>
        <p:spPr/>
        <p:txBody>
          <a:bodyPr>
            <a:normAutofit/>
          </a:bodyPr>
          <a:lstStyle/>
          <a:p>
            <a:r>
              <a:rPr lang="pt-PT" sz="3000" b="1" dirty="0" err="1"/>
              <a:t>Wendt</a:t>
            </a:r>
            <a:r>
              <a:rPr lang="pt-PT" sz="3000" b="1" dirty="0"/>
              <a:t> propõe dois princípios básicos do construtivismo</a:t>
            </a:r>
          </a:p>
        </p:txBody>
      </p:sp>
      <p:sp>
        <p:nvSpPr>
          <p:cNvPr id="3" name="Marcador de Posição de Conteúdo 2">
            <a:extLst>
              <a:ext uri="{FF2B5EF4-FFF2-40B4-BE49-F238E27FC236}">
                <a16:creationId xmlns:a16="http://schemas.microsoft.com/office/drawing/2014/main" id="{012C5387-EF31-465A-9F4D-6DDB26E13BE7}"/>
              </a:ext>
            </a:extLst>
          </p:cNvPr>
          <p:cNvSpPr>
            <a:spLocks noGrp="1"/>
          </p:cNvSpPr>
          <p:nvPr>
            <p:ph idx="1"/>
          </p:nvPr>
        </p:nvSpPr>
        <p:spPr/>
        <p:txBody>
          <a:bodyPr>
            <a:normAutofit/>
          </a:bodyPr>
          <a:lstStyle/>
          <a:p>
            <a:r>
              <a:rPr lang="pt-PT" sz="2600" dirty="0"/>
              <a:t>Que as estruturas da associação humana são determinadas principalmente pelas ideias partilhadas em vez das forças materiais</a:t>
            </a:r>
          </a:p>
          <a:p>
            <a:endParaRPr lang="pt-PT" sz="2600" dirty="0"/>
          </a:p>
          <a:p>
            <a:r>
              <a:rPr lang="pt-PT" sz="2600" dirty="0"/>
              <a:t>Que as identidades e os interesses intencionais dos atores são construídos por estas ideias partilhadas em vez de propostas pela natureza</a:t>
            </a:r>
          </a:p>
        </p:txBody>
      </p:sp>
    </p:spTree>
    <p:extLst>
      <p:ext uri="{BB962C8B-B14F-4D97-AF65-F5344CB8AC3E}">
        <p14:creationId xmlns:p14="http://schemas.microsoft.com/office/powerpoint/2010/main" val="27693036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p:txBody>
          <a:bodyPr>
            <a:normAutofit/>
          </a:bodyPr>
          <a:lstStyle/>
          <a:p>
            <a:pPr marL="0" marR="0" lvl="0" indent="0" defTabSz="914400" rtl="0" eaLnBrk="1" fontAlgn="auto" latinLnBrk="0" hangingPunct="1">
              <a:lnSpc>
                <a:spcPct val="90000"/>
              </a:lnSpc>
              <a:spcBef>
                <a:spcPts val="1000"/>
              </a:spcBef>
              <a:spcAft>
                <a:spcPts val="0"/>
              </a:spcAft>
              <a:tabLst/>
              <a:defRPr/>
            </a:pPr>
            <a:r>
              <a:rPr kumimoji="0" lang="pt-PT" sz="3000" b="1" i="0" u="none" strike="noStrike" kern="1200" cap="none" spc="0" normalizeH="0" baseline="0" noProof="0" dirty="0">
                <a:ln>
                  <a:noFill/>
                </a:ln>
                <a:solidFill>
                  <a:prstClr val="black"/>
                </a:solidFill>
                <a:effectLst/>
                <a:uLnTx/>
                <a:uFillTx/>
                <a:latin typeface="Calibri" panose="020F0502020204030204"/>
                <a:ea typeface="+mn-ea"/>
                <a:cs typeface="+mn-cs"/>
              </a:rPr>
              <a:t>Bibliografia: </a:t>
            </a:r>
            <a:br>
              <a:rPr kumimoji="0" lang="pt-PT" sz="2800" b="1" i="0" u="none" strike="noStrike" kern="1200" cap="none" spc="0" normalizeH="0" baseline="0" noProof="0" dirty="0">
                <a:ln>
                  <a:noFill/>
                </a:ln>
                <a:solidFill>
                  <a:prstClr val="black"/>
                </a:solidFill>
                <a:effectLst/>
                <a:uLnTx/>
                <a:uFillTx/>
                <a:latin typeface="Calibri" panose="020F0502020204030204"/>
                <a:ea typeface="+mn-ea"/>
                <a:cs typeface="+mn-cs"/>
              </a:rPr>
            </a:br>
            <a:endParaRPr lang="pt-PT" sz="3000"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200" y="1803748"/>
            <a:ext cx="10515600" cy="4689127"/>
          </a:xfrm>
        </p:spPr>
        <p:txBody>
          <a:bodyPr>
            <a:normAutofit/>
          </a:bodyPr>
          <a:lstStyle/>
          <a:p>
            <a:r>
              <a:rPr lang="pt-PT" sz="2400" dirty="0"/>
              <a:t>CAMPOS, João </a:t>
            </a:r>
            <a:r>
              <a:rPr lang="pt-PT" sz="2400" dirty="0" err="1"/>
              <a:t>Luíz</a:t>
            </a:r>
            <a:r>
              <a:rPr lang="pt-PT" sz="2400" dirty="0"/>
              <a:t> Mota de; CAMPOS, João Mota de, MANUAL DE DIREITO COMUNITÁRIO, 5ª edição, Coimbra Editora, 2007.</a:t>
            </a:r>
          </a:p>
          <a:p>
            <a:r>
              <a:rPr lang="pt-PT" sz="2400" dirty="0"/>
              <a:t>DUROSELLE, Jean-Baptiste, HISTOIRE DIPLOMATIQUE, de 1919 à nos </a:t>
            </a:r>
            <a:r>
              <a:rPr lang="pt-PT" sz="2400" dirty="0" err="1"/>
              <a:t>jours</a:t>
            </a:r>
            <a:r>
              <a:rPr lang="pt-PT" sz="2400" dirty="0"/>
              <a:t>, Paris, ed. </a:t>
            </a:r>
            <a:r>
              <a:rPr lang="pt-PT" sz="2400" dirty="0" err="1"/>
              <a:t>Dalloz</a:t>
            </a:r>
            <a:r>
              <a:rPr lang="pt-PT" sz="2400" dirty="0"/>
              <a:t>, 1993.</a:t>
            </a:r>
          </a:p>
          <a:p>
            <a:r>
              <a:rPr lang="pt-PT" sz="2400" dirty="0"/>
              <a:t>GORJÃQ-HENRIQUES, Miguel, DIREITO COMUNITÁRIO, Coimbra, ed. Almedina, 2001.</a:t>
            </a:r>
          </a:p>
          <a:p>
            <a:r>
              <a:rPr lang="pt-PT" sz="2400" dirty="0"/>
              <a:t>CINI, Michelle, EUROPEAN UNION POLITICS, ed. Oxford, 2003.</a:t>
            </a:r>
          </a:p>
        </p:txBody>
      </p:sp>
    </p:spTree>
    <p:extLst>
      <p:ext uri="{BB962C8B-B14F-4D97-AF65-F5344CB8AC3E}">
        <p14:creationId xmlns:p14="http://schemas.microsoft.com/office/powerpoint/2010/main" val="3118930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lang="pt-PT" sz="3000" b="1" dirty="0"/>
              <a:t>Trabalho de grupo da aula anterior – questões para debate:</a:t>
            </a:r>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200" b="1" dirty="0"/>
              <a:t>Texto: </a:t>
            </a:r>
            <a:r>
              <a:rPr lang="pt-PT" sz="2000" dirty="0"/>
              <a:t>Soromenho-Marques, Viriato. O Federalismo. Dicionário de Filosofia Moral e Política do Instituto de Filosofia da Linguagem da Universidade Nova de Lisboa.</a:t>
            </a:r>
          </a:p>
          <a:p>
            <a:pPr marL="0" indent="0">
              <a:buNone/>
            </a:pPr>
            <a:endParaRPr lang="pt-PT" sz="1000" dirty="0"/>
          </a:p>
          <a:p>
            <a:pPr marL="0" indent="0">
              <a:buNone/>
            </a:pPr>
            <a:r>
              <a:rPr lang="pt-PT" sz="2200" b="1" dirty="0"/>
              <a:t>Questões:</a:t>
            </a:r>
          </a:p>
          <a:p>
            <a:pPr marL="0" indent="0">
              <a:buNone/>
            </a:pPr>
            <a:r>
              <a:rPr lang="pt-PT" sz="2200" dirty="0"/>
              <a:t>1. Aponte algumas diferenças entre o federalismo americano e o sistema europeu.</a:t>
            </a:r>
          </a:p>
          <a:p>
            <a:pPr marL="0" indent="0">
              <a:buNone/>
            </a:pPr>
            <a:r>
              <a:rPr lang="pt-PT" sz="2200" dirty="0"/>
              <a:t>2. Em que medida a União Europeia é um projeto de futuro comum? Principais desafios?</a:t>
            </a:r>
          </a:p>
          <a:p>
            <a:pPr marL="0" indent="0">
              <a:buNone/>
            </a:pPr>
            <a:r>
              <a:rPr lang="pt-PT" sz="2200" dirty="0"/>
              <a:t>3. Como conjugar várias pertenças e várias cidadanias? Dê exemplos e inclua a cidadania europeia.</a:t>
            </a:r>
          </a:p>
          <a:p>
            <a:pPr marL="0" indent="0">
              <a:buNone/>
            </a:pPr>
            <a:r>
              <a:rPr lang="pt-PT" sz="2200" dirty="0"/>
              <a:t>4. Dê sugestões para a experimentação de novas modalidades de participação política.</a:t>
            </a:r>
          </a:p>
          <a:p>
            <a:endParaRPr lang="pt-PT" sz="2000" dirty="0"/>
          </a:p>
        </p:txBody>
      </p:sp>
    </p:spTree>
    <p:extLst>
      <p:ext uri="{BB962C8B-B14F-4D97-AF65-F5344CB8AC3E}">
        <p14:creationId xmlns:p14="http://schemas.microsoft.com/office/powerpoint/2010/main" val="8298634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1164920" y="365125"/>
            <a:ext cx="10188879" cy="1325563"/>
          </a:xfrm>
        </p:spPr>
        <p:txBody>
          <a:bodyPr>
            <a:normAutofit fontScale="90000"/>
          </a:bodyPr>
          <a:lstStyle/>
          <a:p>
            <a:br>
              <a:rPr lang="pt-PT" sz="3000" b="1" dirty="0"/>
            </a:br>
            <a:r>
              <a:rPr lang="pt-PT" sz="3300" b="1" dirty="0"/>
              <a:t>Bibliografia: </a:t>
            </a:r>
            <a:br>
              <a:rPr lang="pt-PT" sz="3300" dirty="0"/>
            </a:br>
            <a:endParaRPr lang="pt-PT" sz="3300"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200" y="1803748"/>
            <a:ext cx="10515600" cy="4689127"/>
          </a:xfrm>
        </p:spPr>
        <p:txBody>
          <a:bodyPr>
            <a:normAutofit/>
          </a:bodyPr>
          <a:lstStyle/>
          <a:p>
            <a:r>
              <a:rPr lang="pt-PT" sz="2400" dirty="0"/>
              <a:t>PETERSON, John, e SHACKLETON, Michael, THE INSTITUTIONS OF THE EUROPEAN UNION, ed. Oxford, 2002.</a:t>
            </a:r>
          </a:p>
          <a:p>
            <a:r>
              <a:rPr lang="pt-PT" sz="2400" dirty="0"/>
              <a:t>MOTA DE CAMPOS, João; PORTO, Manuel; FERNANDES, António José; RAPOSO DE MEDEIROS, Eduardo; ALMEIDA RIBEIRO, Manuel; DUARTE, Maria Luíza, ORGANIZAÇÕES INTERNACIONAIS, Lisboa, ed. Gulbenkian, 1999.</a:t>
            </a:r>
          </a:p>
          <a:p>
            <a:r>
              <a:rPr lang="pt-PT" sz="2400" dirty="0"/>
              <a:t>PITTA E CUNHA, Paulo, Direito Institucional da União Europeia - ed. Almedina, Coimbra, 2004.</a:t>
            </a:r>
          </a:p>
          <a:p>
            <a:r>
              <a:rPr lang="pt-PT" sz="2400" dirty="0"/>
              <a:t>60 ANOS DE EUROPA - Os grandes textos da construção europeia, ed. Gabinete em Portugal do Parlamento Europeu.</a:t>
            </a:r>
          </a:p>
          <a:p>
            <a:r>
              <a:rPr lang="pt-PT" sz="2400" dirty="0"/>
              <a:t>SILVA, António Martins, Sistema Político da União Europeia. Arquitetura, Funcionamento e Teorização. Coimbra: Edições Almedina, 2013.</a:t>
            </a:r>
          </a:p>
        </p:txBody>
      </p:sp>
    </p:spTree>
    <p:extLst>
      <p:ext uri="{BB962C8B-B14F-4D97-AF65-F5344CB8AC3E}">
        <p14:creationId xmlns:p14="http://schemas.microsoft.com/office/powerpoint/2010/main" val="2819325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lang="pt-PT" sz="3000" b="1" dirty="0"/>
              <a:t>As teorias de Integração Europeia – Teorias Clássicas</a:t>
            </a:r>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b="1" dirty="0"/>
              <a:t>As teorias funcionalistas</a:t>
            </a:r>
            <a:r>
              <a:rPr lang="pt-PT" sz="2600" dirty="0"/>
              <a:t>, iniciadas no período entre as duas guerras, abordavam a dimensão transnacional das relações mundiais, numa procura de soluções pacíficas, no contexto da sociedade internacional, como é o caso da obra de </a:t>
            </a:r>
            <a:r>
              <a:rPr lang="pt-PT" sz="2600" b="1" dirty="0"/>
              <a:t>David </a:t>
            </a:r>
            <a:r>
              <a:rPr lang="pt-PT" sz="2600" b="1" dirty="0" err="1"/>
              <a:t>Mitrany</a:t>
            </a:r>
            <a:r>
              <a:rPr lang="pt-PT" sz="2600" dirty="0"/>
              <a:t>, </a:t>
            </a:r>
            <a:r>
              <a:rPr lang="pt-PT" sz="2600" i="1" dirty="0"/>
              <a:t>A </a:t>
            </a:r>
            <a:r>
              <a:rPr lang="pt-PT" sz="2600" i="1" dirty="0" err="1"/>
              <a:t>Working</a:t>
            </a:r>
            <a:r>
              <a:rPr lang="pt-PT" sz="2600" i="1" dirty="0"/>
              <a:t> Peace </a:t>
            </a:r>
            <a:r>
              <a:rPr lang="pt-PT" sz="2600" i="1" dirty="0" err="1"/>
              <a:t>System</a:t>
            </a:r>
            <a:r>
              <a:rPr lang="pt-PT" sz="2600" dirty="0"/>
              <a:t>. </a:t>
            </a:r>
          </a:p>
          <a:p>
            <a:pPr marL="0" indent="0">
              <a:buNone/>
            </a:pPr>
            <a:r>
              <a:rPr lang="pt-PT" sz="2600" dirty="0"/>
              <a:t>Nuclearmente, estas teorias assumiam a primazia do económico e, consequentemente, uma conceção utilitarista e materialista das construções políticas.</a:t>
            </a:r>
          </a:p>
          <a:p>
            <a:pPr marL="0" indent="0">
              <a:buNone/>
            </a:pPr>
            <a:r>
              <a:rPr lang="pt-PT" sz="2600" dirty="0"/>
              <a:t>Partindo do parâmetro funcionalista de que «a forma é sequencial à função», a mudança política era interpretada como consequência funcional de mudanças maiores em sectores nucleares da sociedade.</a:t>
            </a:r>
          </a:p>
        </p:txBody>
      </p:sp>
    </p:spTree>
    <p:extLst>
      <p:ext uri="{BB962C8B-B14F-4D97-AF65-F5344CB8AC3E}">
        <p14:creationId xmlns:p14="http://schemas.microsoft.com/office/powerpoint/2010/main" val="4020359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lang="pt-PT" sz="3000" b="1" dirty="0"/>
              <a:t>As teorias de Integração Europeia – Teorias Clássicas</a:t>
            </a:r>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Por isso, no que respeita à integração europeia, assume-se que o problema central não é o da transferência da soberania de estruturas típicas do Estado-Nação para uma estrutura internacional, antes a efetiva perda de pertinência da soberania no quadro nacional.</a:t>
            </a:r>
          </a:p>
          <a:p>
            <a:pPr marL="0" indent="0">
              <a:buNone/>
            </a:pPr>
            <a:endParaRPr lang="pt-PT" sz="2600" dirty="0"/>
          </a:p>
          <a:p>
            <a:pPr marL="0" indent="0">
              <a:buNone/>
            </a:pPr>
            <a:r>
              <a:rPr lang="pt-PT" sz="2600" dirty="0"/>
              <a:t>A Mudança ao nível do político não é propriamente explorada pelo funcionalismo, pelo que deixa de fora, ou pelo menos menoriza, as estruturas de ideação das comunidades políticas.</a:t>
            </a:r>
          </a:p>
        </p:txBody>
      </p:sp>
    </p:spTree>
    <p:extLst>
      <p:ext uri="{BB962C8B-B14F-4D97-AF65-F5344CB8AC3E}">
        <p14:creationId xmlns:p14="http://schemas.microsoft.com/office/powerpoint/2010/main" val="2255120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pt-PT" sz="2600" b="0" i="0" u="none" strike="noStrike" kern="1200" cap="none" spc="0" normalizeH="0" baseline="0" noProof="0" dirty="0">
                <a:ln>
                  <a:noFill/>
                </a:ln>
                <a:solidFill>
                  <a:prstClr val="black"/>
                </a:solidFill>
                <a:effectLst/>
                <a:uLnTx/>
                <a:uFillTx/>
                <a:latin typeface="Calibri" panose="020F0502020204030204"/>
                <a:ea typeface="+mn-ea"/>
                <a:cs typeface="+mn-cs"/>
              </a:rPr>
              <a:t>O </a:t>
            </a:r>
            <a:r>
              <a:rPr kumimoji="0" lang="pt-PT" sz="2600" b="1" i="0" u="none" strike="noStrike" kern="1200" cap="none" spc="0" normalizeH="0" baseline="0" noProof="0" dirty="0">
                <a:ln>
                  <a:noFill/>
                </a:ln>
                <a:solidFill>
                  <a:prstClr val="black"/>
                </a:solidFill>
                <a:effectLst/>
                <a:uLnTx/>
                <a:uFillTx/>
                <a:latin typeface="Calibri" panose="020F0502020204030204"/>
                <a:ea typeface="+mn-ea"/>
                <a:cs typeface="+mn-cs"/>
              </a:rPr>
              <a:t>funcionalismo</a:t>
            </a:r>
            <a:r>
              <a:rPr kumimoji="0" lang="pt-PT" sz="2600" b="0" i="0" u="none" strike="noStrike" kern="1200" cap="none" spc="0" normalizeH="0" baseline="0" noProof="0" dirty="0">
                <a:ln>
                  <a:noFill/>
                </a:ln>
                <a:solidFill>
                  <a:prstClr val="black"/>
                </a:solidFill>
                <a:effectLst/>
                <a:uLnTx/>
                <a:uFillTx/>
                <a:latin typeface="Calibri" panose="020F0502020204030204"/>
                <a:ea typeface="+mn-ea"/>
                <a:cs typeface="+mn-cs"/>
              </a:rPr>
              <a:t>, como corrente inspiradora e, subsequentemente, o </a:t>
            </a:r>
            <a:r>
              <a:rPr kumimoji="0" lang="pt-PT" sz="2600" b="1" i="0" u="none" strike="noStrike" kern="1200" cap="none" spc="0" normalizeH="0" baseline="0" noProof="0" dirty="0">
                <a:ln>
                  <a:noFill/>
                </a:ln>
                <a:solidFill>
                  <a:prstClr val="black"/>
                </a:solidFill>
                <a:effectLst/>
                <a:uLnTx/>
                <a:uFillTx/>
                <a:latin typeface="Calibri" panose="020F0502020204030204"/>
                <a:ea typeface="+mn-ea"/>
                <a:cs typeface="+mn-cs"/>
              </a:rPr>
              <a:t>neofuncionalismo</a:t>
            </a:r>
            <a:r>
              <a:rPr kumimoji="0" lang="pt-PT" sz="2600" b="0" i="0" u="none" strike="noStrike" kern="1200" cap="none" spc="0" normalizeH="0" baseline="0" noProof="0" dirty="0">
                <a:ln>
                  <a:noFill/>
                </a:ln>
                <a:solidFill>
                  <a:prstClr val="black"/>
                </a:solidFill>
                <a:effectLst/>
                <a:uLnTx/>
                <a:uFillTx/>
                <a:latin typeface="Calibri" panose="020F0502020204030204"/>
                <a:ea typeface="+mn-ea"/>
                <a:cs typeface="+mn-cs"/>
              </a:rPr>
              <a:t>, como teoria específica da integração regional;</a:t>
            </a:r>
          </a:p>
          <a:p>
            <a:pPr marL="0" indent="0">
              <a:buNone/>
            </a:pPr>
            <a:r>
              <a:rPr lang="pt-PT" sz="2600" dirty="0"/>
              <a:t>A abordagem </a:t>
            </a:r>
            <a:r>
              <a:rPr lang="pt-PT" sz="2600" b="1" dirty="0" err="1"/>
              <a:t>neofuncionalista</a:t>
            </a:r>
            <a:r>
              <a:rPr lang="pt-PT" sz="2600" dirty="0"/>
              <a:t> aceita o peso substancial das mudanças ocorridas ao nível económico, mas afirma também que as alterações nos planos social e político não são menosprezáveis, carecendo a sua concretização de atuação humana deliberada.</a:t>
            </a:r>
            <a:endParaRPr lang="pt-PT" sz="1000" dirty="0"/>
          </a:p>
          <a:p>
            <a:pPr marL="0" indent="0">
              <a:buNone/>
            </a:pPr>
            <a:r>
              <a:rPr lang="pt-PT" sz="2600" dirty="0"/>
              <a:t>O neofuncionalismo inicial introduziu o conceito de </a:t>
            </a:r>
            <a:r>
              <a:rPr lang="pt-PT" sz="2600" i="1" dirty="0" err="1"/>
              <a:t>spillover</a:t>
            </a:r>
            <a:r>
              <a:rPr lang="pt-PT" sz="2600" dirty="0"/>
              <a:t>, que traduz a ideia de implicação entre os diferentes níveis da vida social.</a:t>
            </a:r>
          </a:p>
        </p:txBody>
      </p:sp>
    </p:spTree>
    <p:extLst>
      <p:ext uri="{BB962C8B-B14F-4D97-AF65-F5344CB8AC3E}">
        <p14:creationId xmlns:p14="http://schemas.microsoft.com/office/powerpoint/2010/main" val="204157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a:t>
            </a:r>
            <a:r>
              <a:rPr lang="pt-PT" sz="2600" dirty="0" err="1"/>
              <a:t>Spillover</a:t>
            </a:r>
            <a:r>
              <a:rPr lang="pt-PT" sz="2600" dirty="0"/>
              <a:t> reporta-se a uma situação em que uma dada ação, relacionada com um objetivo específico, cria uma situação tal que o objetivo inicial só pode ser assegurado se se tomam medidas subsequentes e assim sucessivamente.»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LINDBERG, Leon – The Political Dynamics of European Economic Integration. Stanford: Stanford University Press, 1963, p. 10.</a:t>
            </a:r>
            <a:endParaRPr kumimoji="0" lang="pt-PT"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None/>
            </a:pPr>
            <a:endParaRPr lang="pt-PT" sz="800" dirty="0"/>
          </a:p>
          <a:p>
            <a:pPr marL="0" indent="0">
              <a:buNone/>
            </a:pPr>
            <a:r>
              <a:rPr lang="pt-PT" sz="2600" dirty="0"/>
              <a:t>Nesta perspetiva, no plano social a comunidade supranacional em formação não é, desde as suas etapas iniciais, uma comunidade de massas. Ela mobiliza primeiramente determinados grupos de interesses e as elites políticas e burocráticas, cuja relação com a construção supranacional é mais imediata.</a:t>
            </a:r>
          </a:p>
        </p:txBody>
      </p:sp>
    </p:spTree>
    <p:extLst>
      <p:ext uri="{BB962C8B-B14F-4D97-AF65-F5344CB8AC3E}">
        <p14:creationId xmlns:p14="http://schemas.microsoft.com/office/powerpoint/2010/main" val="3605024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b="1" dirty="0" err="1"/>
              <a:t>Haas</a:t>
            </a:r>
            <a:r>
              <a:rPr lang="pt-PT" sz="2600" dirty="0"/>
              <a:t> teorizou a transferência de lealdades das instâncias nacionais para as supranacionais, portadoras do novo leque de interesses. Admitia que as vantagens da integração poderiam ser diferentes para diferentes grupos, dentro da sociedade nacional, sendo a competição inerente à lógica do social e por isso mesmo dinamizadora.</a:t>
            </a:r>
          </a:p>
          <a:p>
            <a:pPr marL="0" indent="0">
              <a:buNone/>
            </a:pPr>
            <a:r>
              <a:rPr lang="en-US" sz="2000" dirty="0"/>
              <a:t>HAAS, Ernst – The Uniting of Europe: Political, Social and Economic Forces. 1950-1957.  Stanford: Stanford University Press, 1968, p. 5.</a:t>
            </a:r>
            <a:endParaRPr lang="pt-PT" sz="2000" dirty="0"/>
          </a:p>
        </p:txBody>
      </p:sp>
    </p:spTree>
    <p:extLst>
      <p:ext uri="{BB962C8B-B14F-4D97-AF65-F5344CB8AC3E}">
        <p14:creationId xmlns:p14="http://schemas.microsoft.com/office/powerpoint/2010/main" val="349742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E90ED-D1BC-4E64-AEF9-A92648106129}"/>
              </a:ext>
            </a:extLst>
          </p:cNvPr>
          <p:cNvSpPr>
            <a:spLocks noGrp="1"/>
          </p:cNvSpPr>
          <p:nvPr>
            <p:ph type="title"/>
          </p:nvPr>
        </p:nvSpPr>
        <p:spPr>
          <a:xfrm>
            <a:off x="838200" y="440282"/>
            <a:ext cx="10515600" cy="1325563"/>
          </a:xfrm>
        </p:spPr>
        <p:txBody>
          <a:bodyPr>
            <a:normAutofit/>
          </a:bodyPr>
          <a:lstStyle/>
          <a:p>
            <a:r>
              <a:rPr kumimoji="0" lang="pt-PT" sz="3000" b="1" i="0" u="none" strike="noStrike" kern="1200" cap="none" spc="0" normalizeH="0" baseline="0" noProof="0" dirty="0">
                <a:ln>
                  <a:noFill/>
                </a:ln>
                <a:solidFill>
                  <a:prstClr val="black"/>
                </a:solidFill>
                <a:effectLst/>
                <a:uLnTx/>
                <a:uFillTx/>
                <a:latin typeface="Calibri Light" panose="020F0302020204030204"/>
                <a:ea typeface="+mj-ea"/>
                <a:cs typeface="+mj-cs"/>
              </a:rPr>
              <a:t>As teorias de Integração Europeia - teorias clássicas</a:t>
            </a:r>
            <a:endParaRPr lang="pt-PT" sz="3000" b="1" dirty="0"/>
          </a:p>
        </p:txBody>
      </p:sp>
      <p:sp>
        <p:nvSpPr>
          <p:cNvPr id="3" name="Marcador de Posição de Conteúdo 2">
            <a:extLst>
              <a:ext uri="{FF2B5EF4-FFF2-40B4-BE49-F238E27FC236}">
                <a16:creationId xmlns:a16="http://schemas.microsoft.com/office/drawing/2014/main" id="{EF6E4DA0-0050-40AE-8B98-5EC055045CE1}"/>
              </a:ext>
            </a:extLst>
          </p:cNvPr>
          <p:cNvSpPr>
            <a:spLocks noGrp="1"/>
          </p:cNvSpPr>
          <p:nvPr>
            <p:ph idx="1"/>
          </p:nvPr>
        </p:nvSpPr>
        <p:spPr>
          <a:xfrm>
            <a:off x="838199" y="2091847"/>
            <a:ext cx="10635641" cy="4085116"/>
          </a:xfrm>
        </p:spPr>
        <p:txBody>
          <a:bodyPr>
            <a:normAutofit/>
          </a:bodyPr>
          <a:lstStyle/>
          <a:p>
            <a:pPr marL="0" indent="0">
              <a:buNone/>
            </a:pPr>
            <a:r>
              <a:rPr lang="pt-PT" sz="2600" dirty="0"/>
              <a:t>As </a:t>
            </a:r>
            <a:r>
              <a:rPr lang="pt-PT" sz="2600" b="1" dirty="0"/>
              <a:t>teorias federalistas</a:t>
            </a:r>
            <a:r>
              <a:rPr lang="pt-PT" sz="2600" dirty="0"/>
              <a:t>, cuja tradição imediata remonta também ao período entre as duas guerras, fazem uma leitura política e </a:t>
            </a:r>
            <a:r>
              <a:rPr lang="pt-PT" sz="2600" dirty="0" err="1"/>
              <a:t>supranacionalista</a:t>
            </a:r>
            <a:r>
              <a:rPr lang="pt-PT" sz="2600" dirty="0"/>
              <a:t> da construção europeia, quebrando com o paradigma </a:t>
            </a:r>
            <a:r>
              <a:rPr lang="pt-PT" sz="2600" dirty="0" err="1"/>
              <a:t>estadocêntrico</a:t>
            </a:r>
            <a:r>
              <a:rPr lang="pt-PT" sz="2600" dirty="0"/>
              <a:t> da tradição realista, como já o fizera o funcionalismo.</a:t>
            </a:r>
          </a:p>
          <a:p>
            <a:pPr marL="0" indent="0">
              <a:buNone/>
            </a:pPr>
            <a:r>
              <a:rPr lang="pt-PT" sz="2600" dirty="0"/>
              <a:t>Ao contrário daquele, no entanto, enfatizam as dinâmicas políticas, rejeitando o primado ou a suficiência do material. O federalismo é encarado, antes de mais, como uma solução política para governar unitariamente dentro da diversidade, fazendo assim da diferença não um óbice mas uma oportunidade para outras </a:t>
            </a:r>
            <a:r>
              <a:rPr lang="pt-PT" sz="2600"/>
              <a:t>soluções políticas </a:t>
            </a:r>
            <a:r>
              <a:rPr lang="pt-PT" sz="2600" dirty="0"/>
              <a:t>que não as estaduais clássicas.</a:t>
            </a:r>
          </a:p>
          <a:p>
            <a:pPr marL="0" indent="0">
              <a:buNone/>
            </a:pPr>
            <a:r>
              <a:rPr lang="en-US" sz="2000" dirty="0"/>
              <a:t>O’NEILL, Michael – The Politics of European Integration – A Reader. </a:t>
            </a:r>
            <a:r>
              <a:rPr lang="en-US" sz="2000" dirty="0" err="1"/>
              <a:t>Londres</a:t>
            </a:r>
            <a:r>
              <a:rPr lang="en-US" sz="2000" dirty="0"/>
              <a:t>: Routledge, 1996, p. 123.</a:t>
            </a:r>
            <a:endParaRPr lang="pt-PT" sz="2000" dirty="0"/>
          </a:p>
        </p:txBody>
      </p:sp>
    </p:spTree>
    <p:extLst>
      <p:ext uri="{BB962C8B-B14F-4D97-AF65-F5344CB8AC3E}">
        <p14:creationId xmlns:p14="http://schemas.microsoft.com/office/powerpoint/2010/main" val="3817797648"/>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2998</TotalTime>
  <Words>3076</Words>
  <Application>Microsoft Office PowerPoint</Application>
  <PresentationFormat>Ecrã Panorâmico</PresentationFormat>
  <Paragraphs>147</Paragraphs>
  <Slides>30</Slides>
  <Notes>0</Notes>
  <HiddenSlides>0</HiddenSlides>
  <MMClips>0</MMClips>
  <ScaleCrop>false</ScaleCrop>
  <HeadingPairs>
    <vt:vector size="6" baseType="variant">
      <vt:variant>
        <vt:lpstr>Tipos de letra usados</vt:lpstr>
      </vt:variant>
      <vt:variant>
        <vt:i4>6</vt:i4>
      </vt:variant>
      <vt:variant>
        <vt:lpstr>Tema</vt:lpstr>
      </vt:variant>
      <vt:variant>
        <vt:i4>1</vt:i4>
      </vt:variant>
      <vt:variant>
        <vt:lpstr>Títulos dos diapositivos</vt:lpstr>
      </vt:variant>
      <vt:variant>
        <vt:i4>30</vt:i4>
      </vt:variant>
    </vt:vector>
  </HeadingPairs>
  <TitlesOfParts>
    <vt:vector size="37" baseType="lpstr">
      <vt:lpstr>Arial</vt:lpstr>
      <vt:lpstr>Calibri</vt:lpstr>
      <vt:lpstr>Calibri Light</vt:lpstr>
      <vt:lpstr>DIN-Light</vt:lpstr>
      <vt:lpstr>DIN-LightItalic</vt:lpstr>
      <vt:lpstr>Quadraat-Regular</vt:lpstr>
      <vt:lpstr>Tema do Office</vt:lpstr>
      <vt:lpstr>Universidade dos Açores  Organização Política e Governação na União Europeia</vt:lpstr>
      <vt:lpstr>8ª Aula – </vt:lpstr>
      <vt:lpstr>Trabalho de grupo da aula anterior – questões para debate:</vt:lpstr>
      <vt:lpstr>As teorias de Integração Europeia – Teorias Clássicas</vt:lpstr>
      <vt:lpstr>As teorias de Integração Europeia – Teorias Clássicas</vt:lpstr>
      <vt:lpstr>As teorias de Integração Europeia</vt:lpstr>
      <vt:lpstr>As teorias de Integração Europeia</vt:lpstr>
      <vt:lpstr>As teorias de Integração Europeia</vt:lpstr>
      <vt:lpstr>As teorias de Integração Europeia - teorias clássicas</vt:lpstr>
      <vt:lpstr>As teorias de Integração Europeia</vt:lpstr>
      <vt:lpstr>As teorias de Integração Europeia</vt:lpstr>
      <vt:lpstr>As teorias de Integração Europeia</vt:lpstr>
      <vt:lpstr>As teorias de Integração Europeia</vt:lpstr>
      <vt:lpstr>As teorias de Integração Europeia – a partir da década de 80</vt:lpstr>
      <vt:lpstr>As teorias de Integração Europeia</vt:lpstr>
      <vt:lpstr>As teorias de Integração Europeia</vt:lpstr>
      <vt:lpstr>As teorias de Integração Europeia – novas propostas</vt:lpstr>
      <vt:lpstr>As teorias de Integração Europeia – novas propostas</vt:lpstr>
      <vt:lpstr>As teorias de Integração Europeia – novas propostas Governação multinível</vt:lpstr>
      <vt:lpstr>As teorias de Integração Europeia – Governação multinível</vt:lpstr>
      <vt:lpstr>As teorias de Integração Europeia – Governação multinível</vt:lpstr>
      <vt:lpstr>As teorias de Integração Europeia – novo institucionalismo</vt:lpstr>
      <vt:lpstr>As teorias de Integração Europeia – novo institucionalismo</vt:lpstr>
      <vt:lpstr>As teorias de Integração Europeia – construtivismo</vt:lpstr>
      <vt:lpstr>As teorias de Integração Europeia – construtivismo</vt:lpstr>
      <vt:lpstr>As teorias de Integração Europeia – construtivismo</vt:lpstr>
      <vt:lpstr>As teorias de Integração Europeia – construtivismo</vt:lpstr>
      <vt:lpstr>Wendt propõe dois princípios básicos do construtivismo</vt:lpstr>
      <vt:lpstr>Bibliografia:  </vt:lpstr>
      <vt:lpstr> Bibliografia: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Paulo Vitorino Fontes</dc:creator>
  <cp:lastModifiedBy>Paulo Vitorino Fontes</cp:lastModifiedBy>
  <cp:revision>291</cp:revision>
  <dcterms:created xsi:type="dcterms:W3CDTF">2021-02-25T17:45:46Z</dcterms:created>
  <dcterms:modified xsi:type="dcterms:W3CDTF">2023-11-19T12:09:54Z</dcterms:modified>
</cp:coreProperties>
</file>