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48" r:id="rId1"/>
  </p:sldMasterIdLst>
  <p:notesMasterIdLst>
    <p:notesMasterId r:id="rId18"/>
  </p:notesMasterIdLst>
  <p:sldIdLst>
    <p:sldId id="638" r:id="rId2"/>
    <p:sldId id="637" r:id="rId3"/>
    <p:sldId id="612" r:id="rId4"/>
    <p:sldId id="639" r:id="rId5"/>
    <p:sldId id="618" r:id="rId6"/>
    <p:sldId id="619" r:id="rId7"/>
    <p:sldId id="640" r:id="rId8"/>
    <p:sldId id="644" r:id="rId9"/>
    <p:sldId id="645" r:id="rId10"/>
    <p:sldId id="646" r:id="rId11"/>
    <p:sldId id="643" r:id="rId12"/>
    <p:sldId id="647" r:id="rId13"/>
    <p:sldId id="648" r:id="rId14"/>
    <p:sldId id="649" r:id="rId15"/>
    <p:sldId id="650" r:id="rId16"/>
    <p:sldId id="6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FDAD0"/>
    <a:srgbClr val="71C69D"/>
    <a:srgbClr val="71C6CA"/>
    <a:srgbClr val="71C6C8"/>
    <a:srgbClr val="00A09B"/>
    <a:srgbClr val="00A378"/>
    <a:srgbClr val="ED6B37"/>
    <a:srgbClr val="71C6CF"/>
    <a:srgbClr val="61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F1C1D-3F77-4B2B-B4FA-D9431BC54633}" v="15" dt="2022-06-03T10:01:19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0" autoAdjust="0"/>
    <p:restoredTop sz="94210" autoAdjust="0"/>
  </p:normalViewPr>
  <p:slideViewPr>
    <p:cSldViewPr snapToGrid="0">
      <p:cViewPr varScale="1">
        <p:scale>
          <a:sx n="151" d="100"/>
          <a:sy n="151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0546-A55A-48CB-95E6-89FA176828A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2E5E-0361-45DD-BC4B-11221F71C4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2E5E-0361-45DD-BC4B-11221F71C4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576C-D898-4B56-8656-714AF4134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DC8CC-7639-4B5E-921B-ADDF70247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BE02E-3133-4858-A9A9-B7499AAC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6078C-7044-4BF5-888C-2EBDAAE38D84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6503-0B6E-4DE8-9E2B-C98C40B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3CB1-A138-4648-B3F2-CF133AD9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EE14-7BFE-4584-8B9F-4B60710D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16117-FFA8-469A-84C4-843A54E1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8FE4-F56A-4CBC-8FA4-18DC005C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B234C9-8754-4994-9CAD-E73D5939819F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2B5A-4B7C-44B0-8042-9B7A72FC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E93E-C46A-4002-B017-7374CA7F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476BA-4261-48C6-8B95-865AC9739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73D5A-CC19-4474-A9BF-E69405905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FFC0-6BE7-4D1F-96AC-CB18E1BA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17619-649D-4AF6-BB2E-471F9E90775E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D7A9-D119-4D94-9405-9872BACB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2E1EC-42F2-447F-8B58-FA581EE8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8013-2378-4EDF-B987-F73C2F04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D629-2359-4C6B-8A29-7D6D6DE5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5B863-DC7D-459E-8656-7C268C11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652E01-0758-4257-87BF-30CA4F289F76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588C-600F-405B-8F06-48828BDE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D7A0-3247-43D0-9C8D-791C3B32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4EF8-6335-4200-84F4-BFC11F36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474F-6FEB-49E9-A474-C5B82F6B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5002-24C0-472E-B25D-15CD5242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8C7BA6-A889-4B4B-A34A-6FDBA629FD46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564C-6042-4D8C-B6F4-C856BEDE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2B61-54F1-4D51-A867-D3DD16DD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ED0E-CBA8-4A7C-AD10-08E8C373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8431-69FA-47C0-9404-53C985C9F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3206-F79E-435B-9576-80746F150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FE938-97BB-44F7-AC8A-F34AE476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631DC-18A8-415D-8830-80454646B69B}" type="datetime1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A6307-5E31-4BD5-A0B1-D33193D4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8D6E8-8225-4C0A-A980-E5E73722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FE7A-D6C3-490B-96BC-68E4BDF5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512C6-3093-4F3F-B9DE-9C1C6910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E9FDE-8F94-4BF2-9430-0A14C7C21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C3A18-C3F9-4431-AF33-8A1027CB7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CDE9F-ECBA-4D33-99A9-F90DE7FD1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3F529-97BA-4EAB-87EE-5A674106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89913-E92C-4087-BDBF-F006BCEA7039}" type="datetime1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38F86-3540-4382-B88F-B69780E4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C7BC8-3EF2-40A1-A854-F41DD502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CF60-5E9D-46EE-865D-CF076333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C31E1-A5AF-4788-BBA0-87A5B090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DCA21-B7FE-4DC7-914D-7E4A54DC0287}" type="datetime1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89CFA-FD6A-4530-9717-29A4B16C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DB56-A36E-43DE-ABC5-E8A61F92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6A5D4-AB6F-4DD7-957E-7111F302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61BDE-429A-451B-A3ED-E2534EC1CCDD}" type="datetime1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9046C-7E75-4845-9D52-A6672AE7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FD77C-34D8-4786-B93E-A044ACE6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78FA-4ADF-4B80-8FF1-5C8F8EF2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156C-78D8-453D-8F57-60F73841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5F9AC-9C85-4576-BE9D-18C7131B8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78EA2-8F8A-4DA0-8799-60D9DDE3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2FEB-4BE4-495B-95FD-308E426AEC8F}" type="datetime1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7502C-EBBE-4C78-9789-94B5CFF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58ED8-9C35-4B4B-AFB3-11A1E946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5458-98A4-41CB-911E-3DD7EC2F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91AF4-396C-4876-BC02-CD72D7B04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26B57-169D-417B-8EC2-9E854AF0D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C47BB-C595-49F2-AE42-CC98AD54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E9135-78B4-42F0-9F16-D6AA5F0A81DD}" type="datetime1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2EB64-4D86-425C-8002-D50AA379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4296-7DF9-4AE6-AA00-D1DCB0BB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C228EC-A8C0-4E58-88BC-26723843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4425E0B-7126-C14B-97DE-C906F8C915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8CDC0-E40C-8D45-B95D-E5150DCE5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10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(Administrações Públicas / Instituições financeiras)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E4F5ACD7-5A5E-6C53-C4B0-C17316427B7D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/ Administrações Públicas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F3349553-9B7F-F072-10E9-079C33C2CEC8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1EC2196C-11A4-4248-19BC-890A01E64C6C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6D23A84-9664-E747-83D6-F1189E94A9CD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82253C6-9846-11A3-5D95-19C00847FD26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F277E-2C30-F00A-523A-54BB291B6AB0}"/>
              </a:ext>
            </a:extLst>
          </p:cNvPr>
          <p:cNvSpPr txBox="1"/>
          <p:nvPr/>
        </p:nvSpPr>
        <p:spPr>
          <a:xfrm>
            <a:off x="3416302" y="2129418"/>
            <a:ext cx="528319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Impostos e contribuições sociais, juros dos depósitos, empréstimos e indemnizações de seguros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5632658-DAB6-5FE4-DCEE-D1B3DC2DAA35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29B9AD6-13C8-4BEF-016D-5271FF9EE119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F88D377-ADD3-7479-056F-F1EE5E107ADF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043697-658C-5B94-EA26-1F0A9FA00CF6}"/>
              </a:ext>
            </a:extLst>
          </p:cNvPr>
          <p:cNvGrpSpPr/>
          <p:nvPr/>
        </p:nvGrpSpPr>
        <p:grpSpPr>
          <a:xfrm>
            <a:off x="2963027" y="5790834"/>
            <a:ext cx="2718272" cy="369332"/>
            <a:chOff x="6785727" y="5790834"/>
            <a:chExt cx="2718272" cy="369332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3D748E5-909D-B174-BD5A-B4085CB84867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Fluxos monetários</a:t>
              </a:r>
            </a:p>
          </p:txBody>
        </p: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D53208F0-F034-4D21-DFF3-DC676B38C81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FE7C42-7928-BF86-3759-42D0EE46C4E4}"/>
              </a:ext>
            </a:extLst>
          </p:cNvPr>
          <p:cNvSpPr txBox="1"/>
          <p:nvPr/>
        </p:nvSpPr>
        <p:spPr>
          <a:xfrm>
            <a:off x="3632200" y="4620385"/>
            <a:ext cx="4902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Depósitos, juros e amortização dos empréstimos e prémios de seguros</a:t>
            </a:r>
          </a:p>
        </p:txBody>
      </p:sp>
    </p:spTree>
    <p:extLst>
      <p:ext uri="{BB962C8B-B14F-4D97-AF65-F5344CB8AC3E}">
        <p14:creationId xmlns:p14="http://schemas.microsoft.com/office/powerpoint/2010/main" val="9280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11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(Administrações Públicas / Empresas não financeiras)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E4F5ACD7-5A5E-6C53-C4B0-C17316427B7D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/ Administrações Públicas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F3349553-9B7F-F072-10E9-079C33C2CEC8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não financeiras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1EC2196C-11A4-4248-19BC-890A01E64C6C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6D23A84-9664-E747-83D6-F1189E94A9CD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82253C6-9846-11A3-5D95-19C00847FD26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F277E-2C30-F00A-523A-54BB291B6AB0}"/>
              </a:ext>
            </a:extLst>
          </p:cNvPr>
          <p:cNvSpPr txBox="1"/>
          <p:nvPr/>
        </p:nvSpPr>
        <p:spPr>
          <a:xfrm>
            <a:off x="4424725" y="2256418"/>
            <a:ext cx="33508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Impostos e contribuições sociais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5632658-DAB6-5FE4-DCEE-D1B3DC2DAA35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29B9AD6-13C8-4BEF-016D-5271FF9EE119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F88D377-ADD3-7479-056F-F1EE5E107ADF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043697-658C-5B94-EA26-1F0A9FA00CF6}"/>
              </a:ext>
            </a:extLst>
          </p:cNvPr>
          <p:cNvGrpSpPr/>
          <p:nvPr/>
        </p:nvGrpSpPr>
        <p:grpSpPr>
          <a:xfrm>
            <a:off x="2963027" y="5790834"/>
            <a:ext cx="2718272" cy="369332"/>
            <a:chOff x="6785727" y="5790834"/>
            <a:chExt cx="2718272" cy="369332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3D748E5-909D-B174-BD5A-B4085CB84867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Fluxos monetários</a:t>
              </a:r>
            </a:p>
          </p:txBody>
        </p: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D53208F0-F034-4D21-DFF3-DC676B38C81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070693C-EAF4-B6F1-5AED-A7D97A0F6498}"/>
              </a:ext>
            </a:extLst>
          </p:cNvPr>
          <p:cNvSpPr txBox="1"/>
          <p:nvPr/>
        </p:nvSpPr>
        <p:spPr>
          <a:xfrm>
            <a:off x="3632200" y="4620385"/>
            <a:ext cx="4902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Despesas de consumo, Apoios ao investimento, à produção e à exportação</a:t>
            </a:r>
          </a:p>
        </p:txBody>
      </p:sp>
    </p:spTree>
    <p:extLst>
      <p:ext uri="{BB962C8B-B14F-4D97-AF65-F5344CB8AC3E}">
        <p14:creationId xmlns:p14="http://schemas.microsoft.com/office/powerpoint/2010/main" val="21423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12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(Empresas não financeiras / Instituições financeiras)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E4F5ACD7-5A5E-6C53-C4B0-C17316427B7D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/ Administrações Públicas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F3349553-9B7F-F072-10E9-079C33C2CEC8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1EC2196C-11A4-4248-19BC-890A01E64C6C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6D23A84-9664-E747-83D6-F1189E94A9CD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82253C6-9846-11A3-5D95-19C00847FD26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F277E-2C30-F00A-523A-54BB291B6AB0}"/>
              </a:ext>
            </a:extLst>
          </p:cNvPr>
          <p:cNvSpPr txBox="1"/>
          <p:nvPr/>
        </p:nvSpPr>
        <p:spPr>
          <a:xfrm>
            <a:off x="3416302" y="2129418"/>
            <a:ext cx="528319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Juros dos depósitos, empréstimos e indemnizações de seguros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5632658-DAB6-5FE4-DCEE-D1B3DC2DAA35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29B9AD6-13C8-4BEF-016D-5271FF9EE119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F88D377-ADD3-7479-056F-F1EE5E107ADF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043697-658C-5B94-EA26-1F0A9FA00CF6}"/>
              </a:ext>
            </a:extLst>
          </p:cNvPr>
          <p:cNvGrpSpPr/>
          <p:nvPr/>
        </p:nvGrpSpPr>
        <p:grpSpPr>
          <a:xfrm>
            <a:off x="2963027" y="5790834"/>
            <a:ext cx="2718272" cy="369332"/>
            <a:chOff x="6785727" y="5790834"/>
            <a:chExt cx="2718272" cy="369332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3D748E5-909D-B174-BD5A-B4085CB84867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Fluxos monetários</a:t>
              </a:r>
            </a:p>
          </p:txBody>
        </p: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D53208F0-F034-4D21-DFF3-DC676B38C81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FE7C42-7928-BF86-3759-42D0EE46C4E4}"/>
              </a:ext>
            </a:extLst>
          </p:cNvPr>
          <p:cNvSpPr txBox="1"/>
          <p:nvPr/>
        </p:nvSpPr>
        <p:spPr>
          <a:xfrm>
            <a:off x="3632200" y="4620385"/>
            <a:ext cx="4902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Depósitos, juros e amortização dos empréstimos e prémios de seguros</a:t>
            </a:r>
          </a:p>
        </p:txBody>
      </p:sp>
    </p:spTree>
    <p:extLst>
      <p:ext uri="{BB962C8B-B14F-4D97-AF65-F5344CB8AC3E}">
        <p14:creationId xmlns:p14="http://schemas.microsoft.com/office/powerpoint/2010/main" val="34861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13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(Fluxo de compensação: IF → RM)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E4F5ACD7-5A5E-6C53-C4B0-C17316427B7D}"/>
              </a:ext>
            </a:extLst>
          </p:cNvPr>
          <p:cNvSpPr>
            <a:spLocks/>
          </p:cNvSpPr>
          <p:nvPr/>
        </p:nvSpPr>
        <p:spPr>
          <a:xfrm>
            <a:off x="1296644" y="33232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F3349553-9B7F-F072-10E9-079C33C2CEC8}"/>
              </a:ext>
            </a:extLst>
          </p:cNvPr>
          <p:cNvSpPr>
            <a:spLocks/>
          </p:cNvSpPr>
          <p:nvPr/>
        </p:nvSpPr>
        <p:spPr>
          <a:xfrm>
            <a:off x="7124700" y="33003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não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1EC2196C-11A4-4248-19BC-890A01E64C6C}"/>
              </a:ext>
            </a:extLst>
          </p:cNvPr>
          <p:cNvCxnSpPr>
            <a:cxnSpLocks/>
          </p:cNvCxnSpPr>
          <p:nvPr/>
        </p:nvCxnSpPr>
        <p:spPr>
          <a:xfrm>
            <a:off x="5424766" y="2521006"/>
            <a:ext cx="3021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6D23A84-9664-E747-83D6-F1189E94A9CD}"/>
              </a:ext>
            </a:extLst>
          </p:cNvPr>
          <p:cNvCxnSpPr>
            <a:cxnSpLocks/>
          </p:cNvCxnSpPr>
          <p:nvPr/>
        </p:nvCxnSpPr>
        <p:spPr>
          <a:xfrm>
            <a:off x="8441892" y="2521006"/>
            <a:ext cx="0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82253C6-9846-11A3-5D95-19C00847FD26}"/>
              </a:ext>
            </a:extLst>
          </p:cNvPr>
          <p:cNvCxnSpPr>
            <a:cxnSpLocks/>
          </p:cNvCxnSpPr>
          <p:nvPr/>
        </p:nvCxnSpPr>
        <p:spPr>
          <a:xfrm>
            <a:off x="5437466" y="2505832"/>
            <a:ext cx="0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F277E-2C30-F00A-523A-54BB291B6AB0}"/>
              </a:ext>
            </a:extLst>
          </p:cNvPr>
          <p:cNvSpPr txBox="1"/>
          <p:nvPr/>
        </p:nvSpPr>
        <p:spPr>
          <a:xfrm>
            <a:off x="5653055" y="1860151"/>
            <a:ext cx="256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Valor das exportações</a:t>
            </a:r>
          </a:p>
          <a:p>
            <a:pPr algn="ctr"/>
            <a:r>
              <a:rPr lang="pt-PT" b="1" dirty="0">
                <a:solidFill>
                  <a:srgbClr val="FF0000"/>
                </a:solidFill>
              </a:rPr>
              <a:t>= 100 </a:t>
            </a:r>
            <a:r>
              <a:rPr lang="pt-PT" b="1" dirty="0" err="1">
                <a:solidFill>
                  <a:srgbClr val="FF0000"/>
                </a:solidFill>
              </a:rPr>
              <a:t>u.m</a:t>
            </a:r>
            <a:r>
              <a:rPr lang="pt-PT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5632658-DAB6-5FE4-DCEE-D1B3DC2DAA35}"/>
              </a:ext>
            </a:extLst>
          </p:cNvPr>
          <p:cNvCxnSpPr>
            <a:cxnSpLocks/>
          </p:cNvCxnSpPr>
          <p:nvPr/>
        </p:nvCxnSpPr>
        <p:spPr>
          <a:xfrm>
            <a:off x="6027026" y="5033651"/>
            <a:ext cx="2425700" cy="0"/>
          </a:xfrm>
          <a:prstGeom prst="line">
            <a:avLst/>
          </a:prstGeom>
          <a:ln w="28575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29B9AD6-13C8-4BEF-016D-5271FF9EE119}"/>
              </a:ext>
            </a:extLst>
          </p:cNvPr>
          <p:cNvCxnSpPr>
            <a:cxnSpLocks/>
          </p:cNvCxnSpPr>
          <p:nvPr/>
        </p:nvCxnSpPr>
        <p:spPr>
          <a:xfrm>
            <a:off x="8446744" y="4250006"/>
            <a:ext cx="0" cy="792000"/>
          </a:xfrm>
          <a:prstGeom prst="straightConnector1">
            <a:avLst/>
          </a:prstGeom>
          <a:ln w="28575">
            <a:solidFill>
              <a:srgbClr val="00A37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F88D377-ADD3-7479-056F-F1EE5E107ADF}"/>
              </a:ext>
            </a:extLst>
          </p:cNvPr>
          <p:cNvCxnSpPr>
            <a:cxnSpLocks/>
          </p:cNvCxnSpPr>
          <p:nvPr/>
        </p:nvCxnSpPr>
        <p:spPr>
          <a:xfrm>
            <a:off x="6027026" y="4260600"/>
            <a:ext cx="0" cy="792000"/>
          </a:xfrm>
          <a:prstGeom prst="straightConnector1">
            <a:avLst/>
          </a:prstGeom>
          <a:ln w="28575">
            <a:solidFill>
              <a:srgbClr val="00A37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562F89CC-4342-3A79-EE8F-0EBEFC7EB2F3}"/>
              </a:ext>
            </a:extLst>
          </p:cNvPr>
          <p:cNvSpPr>
            <a:spLocks/>
          </p:cNvSpPr>
          <p:nvPr/>
        </p:nvSpPr>
        <p:spPr>
          <a:xfrm>
            <a:off x="4192244" y="33359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do Mundo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CBEA33C-AF71-0FBA-F4EA-4BBDF20D528A}"/>
              </a:ext>
            </a:extLst>
          </p:cNvPr>
          <p:cNvSpPr txBox="1"/>
          <p:nvPr/>
        </p:nvSpPr>
        <p:spPr>
          <a:xfrm>
            <a:off x="5963526" y="5088902"/>
            <a:ext cx="256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A378"/>
                </a:solidFill>
              </a:rPr>
              <a:t>Valor das importações</a:t>
            </a:r>
          </a:p>
          <a:p>
            <a:pPr algn="ctr"/>
            <a:r>
              <a:rPr lang="pt-PT" b="1" dirty="0">
                <a:solidFill>
                  <a:srgbClr val="00A378"/>
                </a:solidFill>
              </a:rPr>
              <a:t>= 70 </a:t>
            </a:r>
            <a:r>
              <a:rPr lang="pt-PT" b="1" dirty="0" err="1">
                <a:solidFill>
                  <a:srgbClr val="00A378"/>
                </a:solidFill>
              </a:rPr>
              <a:t>u.m</a:t>
            </a:r>
            <a:r>
              <a:rPr lang="pt-PT" b="1" dirty="0">
                <a:solidFill>
                  <a:srgbClr val="00A378"/>
                </a:solidFill>
              </a:rPr>
              <a:t>.</a:t>
            </a:r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18278423-A2D1-0DFC-66DB-D826A7B5849E}"/>
              </a:ext>
            </a:extLst>
          </p:cNvPr>
          <p:cNvCxnSpPr>
            <a:cxnSpLocks/>
          </p:cNvCxnSpPr>
          <p:nvPr/>
        </p:nvCxnSpPr>
        <p:spPr>
          <a:xfrm>
            <a:off x="2432926" y="5058683"/>
            <a:ext cx="24257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0DABCDB6-50F0-E833-8F72-5AA49BB4ACA3}"/>
              </a:ext>
            </a:extLst>
          </p:cNvPr>
          <p:cNvCxnSpPr>
            <a:cxnSpLocks/>
          </p:cNvCxnSpPr>
          <p:nvPr/>
        </p:nvCxnSpPr>
        <p:spPr>
          <a:xfrm>
            <a:off x="2439644" y="4273300"/>
            <a:ext cx="0" cy="7920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2B1564BA-EA2E-6112-8B1A-E130E0E4BB2E}"/>
              </a:ext>
            </a:extLst>
          </p:cNvPr>
          <p:cNvCxnSpPr>
            <a:cxnSpLocks/>
          </p:cNvCxnSpPr>
          <p:nvPr/>
        </p:nvCxnSpPr>
        <p:spPr>
          <a:xfrm>
            <a:off x="4845926" y="4272932"/>
            <a:ext cx="0" cy="79200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A095C06-186A-7914-02A0-4324E86D4039}"/>
              </a:ext>
            </a:extLst>
          </p:cNvPr>
          <p:cNvSpPr txBox="1"/>
          <p:nvPr/>
        </p:nvSpPr>
        <p:spPr>
          <a:xfrm>
            <a:off x="2369426" y="5088902"/>
            <a:ext cx="256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</a:rPr>
              <a:t>Valor do fluxo de compensação = 30 </a:t>
            </a:r>
            <a:r>
              <a:rPr lang="pt-PT" b="1" dirty="0" err="1">
                <a:solidFill>
                  <a:srgbClr val="002060"/>
                </a:solidFill>
              </a:rPr>
              <a:t>u.m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41BB4F3-0B33-8EC0-7DA6-525C825430CE}"/>
              </a:ext>
            </a:extLst>
          </p:cNvPr>
          <p:cNvSpPr txBox="1"/>
          <p:nvPr/>
        </p:nvSpPr>
        <p:spPr>
          <a:xfrm>
            <a:off x="5036426" y="5088902"/>
            <a:ext cx="812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+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A39C823-D2AE-E7E5-4066-F658E33D4F9C}"/>
              </a:ext>
            </a:extLst>
          </p:cNvPr>
          <p:cNvSpPr txBox="1"/>
          <p:nvPr/>
        </p:nvSpPr>
        <p:spPr>
          <a:xfrm>
            <a:off x="8185710" y="1860151"/>
            <a:ext cx="256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Fluxo de entrada</a:t>
            </a:r>
          </a:p>
          <a:p>
            <a:pPr algn="ctr"/>
            <a:r>
              <a:rPr lang="pt-PT" dirty="0"/>
              <a:t>= 100 </a:t>
            </a:r>
            <a:r>
              <a:rPr lang="pt-PT" dirty="0" err="1"/>
              <a:t>u.m</a:t>
            </a:r>
            <a:r>
              <a:rPr lang="pt-PT" dirty="0"/>
              <a:t>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365CB48-4CF0-B71F-180C-7382432BD06E}"/>
              </a:ext>
            </a:extLst>
          </p:cNvPr>
          <p:cNvSpPr txBox="1"/>
          <p:nvPr/>
        </p:nvSpPr>
        <p:spPr>
          <a:xfrm>
            <a:off x="8185710" y="5088902"/>
            <a:ext cx="256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Fluxo de saída</a:t>
            </a:r>
          </a:p>
          <a:p>
            <a:pPr algn="ctr"/>
            <a:r>
              <a:rPr lang="pt-PT" dirty="0"/>
              <a:t>= 100 </a:t>
            </a:r>
            <a:r>
              <a:rPr lang="pt-PT" dirty="0" err="1"/>
              <a:t>u.m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1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6" grpId="0" animBg="1"/>
      <p:bldP spid="30" grpId="0" animBg="1"/>
      <p:bldP spid="31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14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(Fluxo de compensação: RM → IF)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E4F5ACD7-5A5E-6C53-C4B0-C17316427B7D}"/>
              </a:ext>
            </a:extLst>
          </p:cNvPr>
          <p:cNvSpPr>
            <a:spLocks/>
          </p:cNvSpPr>
          <p:nvPr/>
        </p:nvSpPr>
        <p:spPr>
          <a:xfrm>
            <a:off x="1296644" y="33232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F3349553-9B7F-F072-10E9-079C33C2CEC8}"/>
              </a:ext>
            </a:extLst>
          </p:cNvPr>
          <p:cNvSpPr>
            <a:spLocks/>
          </p:cNvSpPr>
          <p:nvPr/>
        </p:nvSpPr>
        <p:spPr>
          <a:xfrm>
            <a:off x="7124700" y="33003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não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1EC2196C-11A4-4248-19BC-890A01E64C6C}"/>
              </a:ext>
            </a:extLst>
          </p:cNvPr>
          <p:cNvCxnSpPr>
            <a:cxnSpLocks/>
          </p:cNvCxnSpPr>
          <p:nvPr/>
        </p:nvCxnSpPr>
        <p:spPr>
          <a:xfrm>
            <a:off x="5970866" y="2521006"/>
            <a:ext cx="2474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6D23A84-9664-E747-83D6-F1189E94A9CD}"/>
              </a:ext>
            </a:extLst>
          </p:cNvPr>
          <p:cNvCxnSpPr>
            <a:cxnSpLocks/>
          </p:cNvCxnSpPr>
          <p:nvPr/>
        </p:nvCxnSpPr>
        <p:spPr>
          <a:xfrm>
            <a:off x="8441892" y="2521006"/>
            <a:ext cx="0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82253C6-9846-11A3-5D95-19C00847FD26}"/>
              </a:ext>
            </a:extLst>
          </p:cNvPr>
          <p:cNvCxnSpPr>
            <a:cxnSpLocks/>
          </p:cNvCxnSpPr>
          <p:nvPr/>
        </p:nvCxnSpPr>
        <p:spPr>
          <a:xfrm>
            <a:off x="5970866" y="2505832"/>
            <a:ext cx="0" cy="79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F277E-2C30-F00A-523A-54BB291B6AB0}"/>
              </a:ext>
            </a:extLst>
          </p:cNvPr>
          <p:cNvSpPr txBox="1"/>
          <p:nvPr/>
        </p:nvSpPr>
        <p:spPr>
          <a:xfrm>
            <a:off x="5703488" y="1842193"/>
            <a:ext cx="2887925" cy="66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Valor das exportações</a:t>
            </a:r>
          </a:p>
          <a:p>
            <a:pPr algn="ctr"/>
            <a:r>
              <a:rPr lang="pt-PT" b="1" dirty="0">
                <a:solidFill>
                  <a:srgbClr val="FF0000"/>
                </a:solidFill>
              </a:rPr>
              <a:t>= 80 </a:t>
            </a:r>
            <a:r>
              <a:rPr lang="pt-PT" b="1" dirty="0" err="1">
                <a:solidFill>
                  <a:srgbClr val="FF0000"/>
                </a:solidFill>
              </a:rPr>
              <a:t>u.m</a:t>
            </a:r>
            <a:r>
              <a:rPr lang="pt-PT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5632658-DAB6-5FE4-DCEE-D1B3DC2DAA35}"/>
              </a:ext>
            </a:extLst>
          </p:cNvPr>
          <p:cNvCxnSpPr>
            <a:cxnSpLocks/>
          </p:cNvCxnSpPr>
          <p:nvPr/>
        </p:nvCxnSpPr>
        <p:spPr>
          <a:xfrm flipV="1">
            <a:off x="5493626" y="5033651"/>
            <a:ext cx="2959100" cy="0"/>
          </a:xfrm>
          <a:prstGeom prst="line">
            <a:avLst/>
          </a:prstGeom>
          <a:ln w="28575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29B9AD6-13C8-4BEF-016D-5271FF9EE119}"/>
              </a:ext>
            </a:extLst>
          </p:cNvPr>
          <p:cNvCxnSpPr>
            <a:cxnSpLocks/>
          </p:cNvCxnSpPr>
          <p:nvPr/>
        </p:nvCxnSpPr>
        <p:spPr>
          <a:xfrm>
            <a:off x="8446744" y="4250006"/>
            <a:ext cx="0" cy="792000"/>
          </a:xfrm>
          <a:prstGeom prst="straightConnector1">
            <a:avLst/>
          </a:prstGeom>
          <a:ln w="28575">
            <a:solidFill>
              <a:srgbClr val="00A37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F88D377-ADD3-7479-056F-F1EE5E107ADF}"/>
              </a:ext>
            </a:extLst>
          </p:cNvPr>
          <p:cNvCxnSpPr>
            <a:cxnSpLocks/>
          </p:cNvCxnSpPr>
          <p:nvPr/>
        </p:nvCxnSpPr>
        <p:spPr>
          <a:xfrm>
            <a:off x="5493626" y="4260600"/>
            <a:ext cx="0" cy="792000"/>
          </a:xfrm>
          <a:prstGeom prst="straightConnector1">
            <a:avLst/>
          </a:prstGeom>
          <a:ln w="28575">
            <a:solidFill>
              <a:srgbClr val="00A37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562F89CC-4342-3A79-EE8F-0EBEFC7EB2F3}"/>
              </a:ext>
            </a:extLst>
          </p:cNvPr>
          <p:cNvSpPr>
            <a:spLocks/>
          </p:cNvSpPr>
          <p:nvPr/>
        </p:nvSpPr>
        <p:spPr>
          <a:xfrm>
            <a:off x="4192244" y="33359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do Mundo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CBEA33C-AF71-0FBA-F4EA-4BBDF20D528A}"/>
              </a:ext>
            </a:extLst>
          </p:cNvPr>
          <p:cNvSpPr txBox="1"/>
          <p:nvPr/>
        </p:nvSpPr>
        <p:spPr>
          <a:xfrm>
            <a:off x="5493625" y="5088902"/>
            <a:ext cx="29590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A378"/>
                </a:solidFill>
              </a:rPr>
              <a:t>Valor das importações</a:t>
            </a:r>
          </a:p>
          <a:p>
            <a:pPr algn="ctr"/>
            <a:r>
              <a:rPr lang="pt-PT" b="1" dirty="0">
                <a:solidFill>
                  <a:srgbClr val="00A378"/>
                </a:solidFill>
              </a:rPr>
              <a:t>= 100 </a:t>
            </a:r>
            <a:r>
              <a:rPr lang="pt-PT" b="1" dirty="0" err="1">
                <a:solidFill>
                  <a:srgbClr val="00A378"/>
                </a:solidFill>
              </a:rPr>
              <a:t>u.m</a:t>
            </a:r>
            <a:r>
              <a:rPr lang="pt-PT" b="1" dirty="0">
                <a:solidFill>
                  <a:srgbClr val="00A378"/>
                </a:solidFill>
              </a:rPr>
              <a:t>.</a:t>
            </a:r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18278423-A2D1-0DFC-66DB-D826A7B5849E}"/>
              </a:ext>
            </a:extLst>
          </p:cNvPr>
          <p:cNvCxnSpPr>
            <a:cxnSpLocks/>
          </p:cNvCxnSpPr>
          <p:nvPr/>
        </p:nvCxnSpPr>
        <p:spPr>
          <a:xfrm>
            <a:off x="2432926" y="2521006"/>
            <a:ext cx="24257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0DABCDB6-50F0-E833-8F72-5AA49BB4ACA3}"/>
              </a:ext>
            </a:extLst>
          </p:cNvPr>
          <p:cNvCxnSpPr>
            <a:cxnSpLocks/>
          </p:cNvCxnSpPr>
          <p:nvPr/>
        </p:nvCxnSpPr>
        <p:spPr>
          <a:xfrm>
            <a:off x="2439644" y="2520700"/>
            <a:ext cx="0" cy="7920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2B1564BA-EA2E-6112-8B1A-E130E0E4BB2E}"/>
              </a:ext>
            </a:extLst>
          </p:cNvPr>
          <p:cNvCxnSpPr>
            <a:cxnSpLocks/>
          </p:cNvCxnSpPr>
          <p:nvPr/>
        </p:nvCxnSpPr>
        <p:spPr>
          <a:xfrm>
            <a:off x="4845926" y="2505832"/>
            <a:ext cx="0" cy="7920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A095C06-186A-7914-02A0-4324E86D4039}"/>
              </a:ext>
            </a:extLst>
          </p:cNvPr>
          <p:cNvSpPr txBox="1"/>
          <p:nvPr/>
        </p:nvSpPr>
        <p:spPr>
          <a:xfrm>
            <a:off x="2414244" y="1860151"/>
            <a:ext cx="24710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</a:rPr>
              <a:t>Valor do fluxo de compensação = 20 </a:t>
            </a:r>
            <a:r>
              <a:rPr lang="pt-PT" b="1" dirty="0" err="1">
                <a:solidFill>
                  <a:srgbClr val="002060"/>
                </a:solidFill>
              </a:rPr>
              <a:t>u.m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41BB4F3-0B33-8EC0-7DA6-525C825430CE}"/>
              </a:ext>
            </a:extLst>
          </p:cNvPr>
          <p:cNvSpPr txBox="1"/>
          <p:nvPr/>
        </p:nvSpPr>
        <p:spPr>
          <a:xfrm>
            <a:off x="4985626" y="1860151"/>
            <a:ext cx="812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+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A39C823-D2AE-E7E5-4066-F658E33D4F9C}"/>
              </a:ext>
            </a:extLst>
          </p:cNvPr>
          <p:cNvSpPr txBox="1"/>
          <p:nvPr/>
        </p:nvSpPr>
        <p:spPr>
          <a:xfrm>
            <a:off x="8185710" y="1860151"/>
            <a:ext cx="256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Fluxo de entrada</a:t>
            </a:r>
          </a:p>
          <a:p>
            <a:pPr algn="ctr"/>
            <a:r>
              <a:rPr lang="pt-PT" dirty="0"/>
              <a:t>= 100 </a:t>
            </a:r>
            <a:r>
              <a:rPr lang="pt-PT" dirty="0" err="1"/>
              <a:t>u.m</a:t>
            </a:r>
            <a:r>
              <a:rPr lang="pt-PT" dirty="0"/>
              <a:t>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365CB48-4CF0-B71F-180C-7382432BD06E}"/>
              </a:ext>
            </a:extLst>
          </p:cNvPr>
          <p:cNvSpPr txBox="1"/>
          <p:nvPr/>
        </p:nvSpPr>
        <p:spPr>
          <a:xfrm>
            <a:off x="8185710" y="5088902"/>
            <a:ext cx="256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Fluxo de saída</a:t>
            </a:r>
          </a:p>
          <a:p>
            <a:pPr algn="ctr"/>
            <a:r>
              <a:rPr lang="pt-PT" dirty="0"/>
              <a:t>= 100 </a:t>
            </a:r>
            <a:r>
              <a:rPr lang="pt-PT" dirty="0" err="1"/>
              <a:t>u.m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5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6" grpId="0" animBg="1"/>
      <p:bldP spid="30" grpId="0" animBg="1"/>
      <p:bldP spid="31" grpId="0" animBg="1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15</a:t>
            </a:fld>
            <a:endParaRPr lang="en-US" sz="1400" b="1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0633A7C-5A74-8B3E-68DF-8887622F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DE662D-C50E-2C6A-23FC-12B68224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5" y="1171610"/>
            <a:ext cx="7251533" cy="55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7ACE0E3-1C07-3C51-E7C8-30C718BC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b="1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[Resumidamente]</a:t>
            </a:r>
            <a:endParaRPr lang="pt-PT" sz="3200" b="1" dirty="0">
              <a:solidFill>
                <a:srgbClr val="00A0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31CE681E-D7A0-20C1-30C7-10E96D8AA69E}"/>
              </a:ext>
            </a:extLst>
          </p:cNvPr>
          <p:cNvSpPr/>
          <p:nvPr/>
        </p:nvSpPr>
        <p:spPr>
          <a:xfrm>
            <a:off x="290945" y="2046729"/>
            <a:ext cx="2743200" cy="3786035"/>
          </a:xfrm>
          <a:prstGeom prst="roundRect">
            <a:avLst/>
          </a:prstGeom>
          <a:solidFill>
            <a:schemeClr val="bg1"/>
          </a:solidFill>
          <a:ln w="50800" cap="rnd" cmpd="dbl">
            <a:solidFill>
              <a:srgbClr val="00A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económico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representação gráfica dos fluxos que se estabelecem entre os diferentes agentes económicos num determinado momento.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3CB1FE6D-89DD-BFDA-6BD6-184ACED40E0B}"/>
              </a:ext>
            </a:extLst>
          </p:cNvPr>
          <p:cNvSpPr/>
          <p:nvPr/>
        </p:nvSpPr>
        <p:spPr>
          <a:xfrm>
            <a:off x="3263150" y="2046729"/>
            <a:ext cx="2743200" cy="3786035"/>
          </a:xfrm>
          <a:prstGeom prst="roundRect">
            <a:avLst/>
          </a:prstGeom>
          <a:solidFill>
            <a:schemeClr val="bg1"/>
          </a:solidFill>
          <a:ln w="50800" cap="rnd" cmpd="dbl">
            <a:solidFill>
              <a:srgbClr val="00A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60"/>
              </a:lnSpc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 ser </a:t>
            </a:r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reais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(expressos em quantidades) ou </a:t>
            </a:r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monetários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(expressos em unidades monetárias).</a:t>
            </a: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17959286-C4BE-7286-75CA-3842C8561378}"/>
              </a:ext>
            </a:extLst>
          </p:cNvPr>
          <p:cNvSpPr/>
          <p:nvPr/>
        </p:nvSpPr>
        <p:spPr>
          <a:xfrm>
            <a:off x="6235355" y="2046729"/>
            <a:ext cx="2743200" cy="3786035"/>
          </a:xfrm>
          <a:prstGeom prst="roundRect">
            <a:avLst/>
          </a:prstGeom>
          <a:solidFill>
            <a:schemeClr val="bg1"/>
          </a:solidFill>
          <a:ln w="50800" cap="rnd" cmpd="dbl">
            <a:solidFill>
              <a:srgbClr val="00A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económicos</a:t>
            </a:r>
          </a:p>
          <a:p>
            <a:pPr algn="ctr"/>
            <a:endParaRPr lang="pt-P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não financeiras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 financeiras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Administrações Públicas / Estado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 do Mundo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8542D5E8-6CFC-5BA7-12CC-DD4E12F0AFE5}"/>
              </a:ext>
            </a:extLst>
          </p:cNvPr>
          <p:cNvSpPr/>
          <p:nvPr/>
        </p:nvSpPr>
        <p:spPr>
          <a:xfrm>
            <a:off x="9207560" y="2046729"/>
            <a:ext cx="2743200" cy="3786035"/>
          </a:xfrm>
          <a:prstGeom prst="roundRect">
            <a:avLst/>
          </a:prstGeom>
          <a:solidFill>
            <a:schemeClr val="bg1"/>
          </a:solidFill>
          <a:ln w="50800" cap="rnd" cmpd="dbl">
            <a:solidFill>
              <a:srgbClr val="00A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económicas</a:t>
            </a:r>
          </a:p>
          <a:p>
            <a:pPr algn="ctr"/>
            <a:endParaRPr lang="pt-P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 rendimento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Redistribuição do rendimento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do rendimento – consumo e poupança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124BC4D-CF4D-D19A-3520-6697941D3310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C228EC-A8C0-4E58-88BC-26723843B167}" type="slidenum">
              <a:rPr lang="en-US" sz="1400" b="1" smtClean="0"/>
              <a:pPr/>
              <a:t>16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52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20AFF60-A331-47E2-8A22-07024E5A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483" y="605996"/>
            <a:ext cx="1618988" cy="1919189"/>
          </a:xfrm>
        </p:spPr>
        <p:txBody>
          <a:bodyPr anchor="t" anchorCtr="0"/>
          <a:lstStyle/>
          <a:p>
            <a:pPr>
              <a:lnSpc>
                <a:spcPts val="8100"/>
              </a:lnSpc>
              <a:spcAft>
                <a:spcPts val="600"/>
              </a:spcAft>
            </a:pPr>
            <a:r>
              <a:rPr lang="pt-PT" sz="19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br>
              <a:rPr lang="pt-PT" sz="35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5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PT" sz="35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5500" b="1" dirty="0">
              <a:solidFill>
                <a:srgbClr val="00A0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5FD98038-0489-5940-A576-4857DE2018A3}"/>
              </a:ext>
            </a:extLst>
          </p:cNvPr>
          <p:cNvSpPr/>
          <p:nvPr/>
        </p:nvSpPr>
        <p:spPr>
          <a:xfrm>
            <a:off x="1590063" y="1648886"/>
            <a:ext cx="126797" cy="876299"/>
          </a:xfrm>
          <a:prstGeom prst="leftBracket">
            <a:avLst/>
          </a:prstGeom>
          <a:noFill/>
          <a:ln w="38100">
            <a:solidFill>
              <a:srgbClr val="00A09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91B5D9F0-3D2C-4D47-81D6-35E2305ECB52}"/>
              </a:ext>
            </a:extLst>
          </p:cNvPr>
          <p:cNvSpPr/>
          <p:nvPr/>
        </p:nvSpPr>
        <p:spPr>
          <a:xfrm rot="10800000">
            <a:off x="2462271" y="1648886"/>
            <a:ext cx="126797" cy="876299"/>
          </a:xfrm>
          <a:prstGeom prst="leftBracket">
            <a:avLst/>
          </a:prstGeom>
          <a:noFill/>
          <a:ln w="38100">
            <a:solidFill>
              <a:srgbClr val="00A09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id="{3F97AB01-6844-B440-A655-57BDC566E89F}"/>
              </a:ext>
            </a:extLst>
          </p:cNvPr>
          <p:cNvSpPr txBox="1">
            <a:spLocks/>
          </p:cNvSpPr>
          <p:nvPr/>
        </p:nvSpPr>
        <p:spPr>
          <a:xfrm>
            <a:off x="3026971" y="1565590"/>
            <a:ext cx="6284314" cy="149762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pt-PT" sz="4000" b="1" spc="-100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agentes económicos</a:t>
            </a:r>
          </a:p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pt-PT" sz="4000" b="1" spc="-100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circuito económico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A831A0D0-59F8-974E-9D5D-B89677AB9029}"/>
              </a:ext>
            </a:extLst>
          </p:cNvPr>
          <p:cNvSpPr txBox="1">
            <a:spLocks/>
          </p:cNvSpPr>
          <p:nvPr/>
        </p:nvSpPr>
        <p:spPr>
          <a:xfrm>
            <a:off x="1870364" y="4575534"/>
            <a:ext cx="1450491" cy="5799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400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4400" b="1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  <a:r>
              <a:rPr lang="pt-PT" sz="4400" dirty="0">
                <a:solidFill>
                  <a:srgbClr val="00A0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79A00CD9-8DE3-9F4B-A792-E20581CC7ED6}"/>
              </a:ext>
            </a:extLst>
          </p:cNvPr>
          <p:cNvSpPr txBox="1">
            <a:spLocks/>
          </p:cNvSpPr>
          <p:nvPr/>
        </p:nvSpPr>
        <p:spPr>
          <a:xfrm>
            <a:off x="3399103" y="4475775"/>
            <a:ext cx="8646846" cy="963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 circuito económico</a:t>
            </a:r>
          </a:p>
        </p:txBody>
      </p:sp>
    </p:spTree>
    <p:extLst>
      <p:ext uri="{BB962C8B-B14F-4D97-AF65-F5344CB8AC3E}">
        <p14:creationId xmlns:p14="http://schemas.microsoft.com/office/powerpoint/2010/main" val="19223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6FF068-76C6-46F4-8D3F-F4D4AC05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3" y="637404"/>
            <a:ext cx="10667999" cy="963333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O circuito económico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B98BD-B48F-4B5C-900D-834A548C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7106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3</a:t>
            </a:fld>
            <a:endParaRPr lang="en-US" sz="1400" b="1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C83B31BC-B90C-AD45-A21D-D14F676C4E0B}"/>
              </a:ext>
            </a:extLst>
          </p:cNvPr>
          <p:cNvSpPr>
            <a:spLocks/>
          </p:cNvSpPr>
          <p:nvPr/>
        </p:nvSpPr>
        <p:spPr>
          <a:xfrm>
            <a:off x="1942296" y="3429000"/>
            <a:ext cx="2196000" cy="705600"/>
          </a:xfrm>
          <a:prstGeom prst="roundRect">
            <a:avLst/>
          </a:prstGeom>
          <a:solidFill>
            <a:srgbClr val="71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Necessidades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AEBED58C-8955-1D4F-8650-2A1051566EB0}"/>
              </a:ext>
            </a:extLst>
          </p:cNvPr>
          <p:cNvSpPr/>
          <p:nvPr/>
        </p:nvSpPr>
        <p:spPr>
          <a:xfrm>
            <a:off x="5450216" y="3530132"/>
            <a:ext cx="2198670" cy="503337"/>
          </a:xfrm>
          <a:prstGeom prst="roundRect">
            <a:avLst/>
          </a:prstGeom>
          <a:solidFill>
            <a:srgbClr val="B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75A60B22-743D-6949-8030-DB54FB972C2F}"/>
              </a:ext>
            </a:extLst>
          </p:cNvPr>
          <p:cNvSpPr/>
          <p:nvPr/>
        </p:nvSpPr>
        <p:spPr>
          <a:xfrm>
            <a:off x="5450216" y="2627359"/>
            <a:ext cx="2198670" cy="503337"/>
          </a:xfrm>
          <a:prstGeom prst="roundRect">
            <a:avLst/>
          </a:prstGeom>
          <a:solidFill>
            <a:srgbClr val="B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FEA7F837-F8B9-624B-9D75-A65FA82D33DA}"/>
              </a:ext>
            </a:extLst>
          </p:cNvPr>
          <p:cNvSpPr/>
          <p:nvPr/>
        </p:nvSpPr>
        <p:spPr>
          <a:xfrm>
            <a:off x="5450216" y="1738161"/>
            <a:ext cx="2198670" cy="503337"/>
          </a:xfrm>
          <a:prstGeom prst="roundRect">
            <a:avLst/>
          </a:prstGeom>
          <a:solidFill>
            <a:srgbClr val="B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</a:p>
        </p:txBody>
      </p:sp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49F03DFD-4C84-BC45-9E3A-5A48AC63D7F5}"/>
              </a:ext>
            </a:extLst>
          </p:cNvPr>
          <p:cNvSpPr/>
          <p:nvPr/>
        </p:nvSpPr>
        <p:spPr>
          <a:xfrm>
            <a:off x="5450216" y="5667914"/>
            <a:ext cx="2198670" cy="700233"/>
          </a:xfrm>
          <a:prstGeom prst="roundRect">
            <a:avLst/>
          </a:prstGeom>
          <a:solidFill>
            <a:srgbClr val="B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Acumulação de riqueza</a:t>
            </a: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C56633F3-13A3-1041-907F-690B7C59DFB6}"/>
              </a:ext>
            </a:extLst>
          </p:cNvPr>
          <p:cNvSpPr/>
          <p:nvPr/>
        </p:nvSpPr>
        <p:spPr>
          <a:xfrm>
            <a:off x="5450216" y="4405755"/>
            <a:ext cx="2198670" cy="876300"/>
          </a:xfrm>
          <a:prstGeom prst="roundRect">
            <a:avLst/>
          </a:prstGeom>
          <a:solidFill>
            <a:srgbClr val="B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Repartição / Distribuição dos rendimentos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2CF31962-319B-154B-A661-FE0F0F1F4722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4138296" y="3781800"/>
            <a:ext cx="1311920" cy="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1F2EC21A-22BC-4A4D-B1EE-31826D619ACB}"/>
              </a:ext>
            </a:extLst>
          </p:cNvPr>
          <p:cNvCxnSpPr>
            <a:cxnSpLocks/>
          </p:cNvCxnSpPr>
          <p:nvPr/>
        </p:nvCxnSpPr>
        <p:spPr>
          <a:xfrm flipV="1">
            <a:off x="6549551" y="3127259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F51FDA8-1F26-8A46-BA25-1A9156042E89}"/>
              </a:ext>
            </a:extLst>
          </p:cNvPr>
          <p:cNvCxnSpPr>
            <a:cxnSpLocks/>
          </p:cNvCxnSpPr>
          <p:nvPr/>
        </p:nvCxnSpPr>
        <p:spPr>
          <a:xfrm flipV="1">
            <a:off x="6551441" y="2236051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E5AAD30B-CA0D-8749-B548-50B8871D54BE}"/>
              </a:ext>
            </a:extLst>
          </p:cNvPr>
          <p:cNvCxnSpPr>
            <a:cxnSpLocks/>
          </p:cNvCxnSpPr>
          <p:nvPr/>
        </p:nvCxnSpPr>
        <p:spPr>
          <a:xfrm>
            <a:off x="6549551" y="4015409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385541BE-6D7A-6D44-A1D6-CF5F9FF44695}"/>
              </a:ext>
            </a:extLst>
          </p:cNvPr>
          <p:cNvCxnSpPr>
            <a:cxnSpLocks/>
          </p:cNvCxnSpPr>
          <p:nvPr/>
        </p:nvCxnSpPr>
        <p:spPr>
          <a:xfrm>
            <a:off x="6552866" y="5261115"/>
            <a:ext cx="0" cy="396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B2C88F17-2C68-9C4C-AB41-9B441578D1E0}"/>
              </a:ext>
            </a:extLst>
          </p:cNvPr>
          <p:cNvCxnSpPr>
            <a:stCxn id="35" idx="3"/>
          </p:cNvCxnSpPr>
          <p:nvPr/>
        </p:nvCxnSpPr>
        <p:spPr>
          <a:xfrm flipV="1">
            <a:off x="7648886" y="6018030"/>
            <a:ext cx="414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421DCDF3-9485-C44E-915E-9EF8F1ED80A4}"/>
              </a:ext>
            </a:extLst>
          </p:cNvPr>
          <p:cNvCxnSpPr>
            <a:cxnSpLocks/>
          </p:cNvCxnSpPr>
          <p:nvPr/>
        </p:nvCxnSpPr>
        <p:spPr>
          <a:xfrm flipV="1">
            <a:off x="8057382" y="3776292"/>
            <a:ext cx="0" cy="225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2A32DC6-AB24-0B48-912A-875DF3B9DD92}"/>
              </a:ext>
            </a:extLst>
          </p:cNvPr>
          <p:cNvCxnSpPr>
            <a:cxnSpLocks/>
          </p:cNvCxnSpPr>
          <p:nvPr/>
        </p:nvCxnSpPr>
        <p:spPr>
          <a:xfrm flipH="1">
            <a:off x="7648886" y="3780282"/>
            <a:ext cx="40293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90E41302-85B4-624A-BB48-9A5DA713EF8D}"/>
              </a:ext>
            </a:extLst>
          </p:cNvPr>
          <p:cNvCxnSpPr>
            <a:cxnSpLocks/>
          </p:cNvCxnSpPr>
          <p:nvPr/>
        </p:nvCxnSpPr>
        <p:spPr>
          <a:xfrm>
            <a:off x="7640640" y="4860660"/>
            <a:ext cx="694761" cy="31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9075B43C-7514-784F-B322-A479D7723AC7}"/>
              </a:ext>
            </a:extLst>
          </p:cNvPr>
          <p:cNvCxnSpPr>
            <a:cxnSpLocks/>
          </p:cNvCxnSpPr>
          <p:nvPr/>
        </p:nvCxnSpPr>
        <p:spPr>
          <a:xfrm flipV="1">
            <a:off x="8335401" y="1999009"/>
            <a:ext cx="0" cy="2864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2BBC1384-2652-BA45-924C-9334EAC4E016}"/>
              </a:ext>
            </a:extLst>
          </p:cNvPr>
          <p:cNvCxnSpPr>
            <a:cxnSpLocks/>
          </p:cNvCxnSpPr>
          <p:nvPr/>
        </p:nvCxnSpPr>
        <p:spPr>
          <a:xfrm flipH="1">
            <a:off x="7654390" y="1999009"/>
            <a:ext cx="68101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B98BD-B48F-4B5C-900D-834A548C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7106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4</a:t>
            </a:fld>
            <a:endParaRPr lang="en-US" sz="1400" b="1" dirty="0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DD59E04-5EE8-E05D-A4C7-FF6C8FE1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963333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Agentes económicos e suas funções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79DC0E6E-22C0-23D7-2EDE-606F43E8A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78530"/>
              </p:ext>
            </p:extLst>
          </p:nvPr>
        </p:nvGraphicFramePr>
        <p:xfrm>
          <a:off x="1371600" y="1600737"/>
          <a:ext cx="8056896" cy="4738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5324162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38490585"/>
                    </a:ext>
                  </a:extLst>
                </a:gridCol>
                <a:gridCol w="3269673">
                  <a:extLst>
                    <a:ext uri="{9D8B030D-6E8A-4147-A177-3AD203B41FA5}">
                      <a16:colId xmlns:a16="http://schemas.microsoft.com/office/drawing/2014/main" val="3514512749"/>
                    </a:ext>
                  </a:extLst>
                </a:gridCol>
                <a:gridCol w="3263223">
                  <a:extLst>
                    <a:ext uri="{9D8B030D-6E8A-4147-A177-3AD203B41FA5}">
                      <a16:colId xmlns:a16="http://schemas.microsoft.com/office/drawing/2014/main" val="1805713083"/>
                    </a:ext>
                  </a:extLst>
                </a:gridCol>
              </a:tblGrid>
              <a:tr h="718288">
                <a:tc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Agentes económicos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funções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07313"/>
                  </a:ext>
                </a:extLst>
              </a:tr>
              <a:tr h="549281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fechada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aberta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Consumir bens e serviços.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281750"/>
                  </a:ext>
                </a:extLst>
              </a:tr>
              <a:tr h="993867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Empresas não financeiras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Produzir e distribui bens e serviços mercantis, não financeiros.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545996"/>
                  </a:ext>
                </a:extLst>
              </a:tr>
              <a:tr h="103594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/ Administrações Públicas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Satisfazer as necessidades coletivas e redistribuir o rendimento.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916584"/>
                  </a:ext>
                </a:extLst>
              </a:tr>
              <a:tr h="720437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financeiras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 serviços financeiros.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594783"/>
                  </a:ext>
                </a:extLst>
              </a:tr>
              <a:tr h="720436">
                <a:tc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P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 do Mundo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Trocar bens, serviços e capitais.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84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5</a:t>
            </a:fld>
            <a:endParaRPr lang="en-US" sz="1400" b="1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C06978D2-C64C-646B-64A8-75A847BA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963333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Operações económicas</a:t>
            </a:r>
          </a:p>
        </p:txBody>
      </p:sp>
      <p:graphicFrame>
        <p:nvGraphicFramePr>
          <p:cNvPr id="9" name="Tabela 3">
            <a:extLst>
              <a:ext uri="{FF2B5EF4-FFF2-40B4-BE49-F238E27FC236}">
                <a16:creationId xmlns:a16="http://schemas.microsoft.com/office/drawing/2014/main" id="{F364B929-425F-BD86-E6C8-6E72AAF93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04671"/>
              </p:ext>
            </p:extLst>
          </p:nvPr>
        </p:nvGraphicFramePr>
        <p:xfrm>
          <a:off x="1440873" y="1666292"/>
          <a:ext cx="8451272" cy="4639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345">
                  <a:extLst>
                    <a:ext uri="{9D8B030D-6E8A-4147-A177-3AD203B41FA5}">
                      <a16:colId xmlns:a16="http://schemas.microsoft.com/office/drawing/2014/main" val="1238490585"/>
                    </a:ext>
                  </a:extLst>
                </a:gridCol>
                <a:gridCol w="2106515">
                  <a:extLst>
                    <a:ext uri="{9D8B030D-6E8A-4147-A177-3AD203B41FA5}">
                      <a16:colId xmlns:a16="http://schemas.microsoft.com/office/drawing/2014/main" val="530485848"/>
                    </a:ext>
                  </a:extLst>
                </a:gridCol>
                <a:gridCol w="2562468">
                  <a:extLst>
                    <a:ext uri="{9D8B030D-6E8A-4147-A177-3AD203B41FA5}">
                      <a16:colId xmlns:a16="http://schemas.microsoft.com/office/drawing/2014/main" val="3514512749"/>
                    </a:ext>
                  </a:extLst>
                </a:gridCol>
                <a:gridCol w="3338944">
                  <a:extLst>
                    <a:ext uri="{9D8B030D-6E8A-4147-A177-3AD203B41FA5}">
                      <a16:colId xmlns:a16="http://schemas.microsoft.com/office/drawing/2014/main" val="1805713083"/>
                    </a:ext>
                  </a:extLst>
                </a:gridCol>
              </a:tblGrid>
              <a:tr h="463591">
                <a:tc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Exemplos de ações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07313"/>
                  </a:ext>
                </a:extLst>
              </a:tr>
              <a:tr h="141958">
                <a:tc rowSpan="3"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económicas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A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sobre bens e serviços</a:t>
                      </a:r>
                    </a:p>
                  </a:txBody>
                  <a:tcPr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Descrevem a produção, a distribuição e a utilização de um bem ou serviço.</a:t>
                      </a: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Produzir, distribuir e utilizar bens e serviços (ex.: consumo final, consumo intermédio, formação de capital, exportações, importação).</a:t>
                      </a:r>
                    </a:p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281750"/>
                  </a:ext>
                </a:extLst>
              </a:tr>
              <a:tr h="993867">
                <a:tc vMerge="1">
                  <a:txBody>
                    <a:bodyPr/>
                    <a:lstStyle/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repartição ou de redistribuição do rendimento</a:t>
                      </a:r>
                    </a:p>
                  </a:txBody>
                  <a:tcPr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Descrevem a distribuição (repartição primária) e a redistribuição (repartição secundária) do valor criado pela atividade produtiva.</a:t>
                      </a:r>
                    </a:p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Pagamentos / Recebimentos de salários, de impostos, de rendas, de juros, de lucros, de transferências correntes do Estado, etc.</a:t>
                      </a: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545996"/>
                  </a:ext>
                </a:extLst>
              </a:tr>
              <a:tr h="720436">
                <a:tc vMerge="1">
                  <a:txBody>
                    <a:bodyPr/>
                    <a:lstStyle/>
                    <a:p>
                      <a:pPr algn="ctr"/>
                      <a:endParaRPr lang="pt-P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financeiras e de acumulação</a:t>
                      </a:r>
                    </a:p>
                  </a:txBody>
                  <a:tcPr>
                    <a:lnL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Descrevem alterações no valor detido.</a:t>
                      </a: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Fazer depósitos bancários, pedir ou conceder um empréstimo, investir, etc.</a:t>
                      </a:r>
                    </a:p>
                    <a:p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FD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84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6</a:t>
            </a:fld>
            <a:endParaRPr lang="en-US" sz="1400" b="1" dirty="0"/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694871A0-65E9-3C46-94AC-123463024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75063"/>
              </p:ext>
            </p:extLst>
          </p:nvPr>
        </p:nvGraphicFramePr>
        <p:xfrm>
          <a:off x="912542" y="1659410"/>
          <a:ext cx="10100016" cy="14127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100016">
                  <a:extLst>
                    <a:ext uri="{9D8B030D-6E8A-4147-A177-3AD203B41FA5}">
                      <a16:colId xmlns:a16="http://schemas.microsoft.com/office/drawing/2014/main" val="2303796063"/>
                    </a:ext>
                  </a:extLst>
                </a:gridCol>
              </a:tblGrid>
              <a:tr h="610058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75788"/>
                  </a:ext>
                </a:extLst>
              </a:tr>
              <a:tr h="802708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Movimento referente ao que cada agente económico</a:t>
                      </a:r>
                    </a:p>
                    <a:p>
                      <a:pPr algn="ctr"/>
                      <a:r>
                        <a:rPr lang="pt-P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ou recebe de outro agente económico.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66730"/>
                  </a:ext>
                </a:extLst>
              </a:tr>
            </a:tbl>
          </a:graphicData>
        </a:graphic>
      </p:graphicFrame>
      <p:graphicFrame>
        <p:nvGraphicFramePr>
          <p:cNvPr id="10" name="Tabela 5">
            <a:extLst>
              <a:ext uri="{FF2B5EF4-FFF2-40B4-BE49-F238E27FC236}">
                <a16:creationId xmlns:a16="http://schemas.microsoft.com/office/drawing/2014/main" id="{27AA21AC-4764-1C43-8424-145C5B728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91092"/>
              </p:ext>
            </p:extLst>
          </p:nvPr>
        </p:nvGraphicFramePr>
        <p:xfrm>
          <a:off x="949711" y="3907997"/>
          <a:ext cx="4675837" cy="238702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75837">
                  <a:extLst>
                    <a:ext uri="{9D8B030D-6E8A-4147-A177-3AD203B41FA5}">
                      <a16:colId xmlns:a16="http://schemas.microsoft.com/office/drawing/2014/main" val="230379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Fluxo real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D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7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Traduz as relações entre os agentes económicos, </a:t>
                      </a:r>
                      <a:r>
                        <a:rPr lang="pt-PT" sz="20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B2D9C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expressas em quantidades</a:t>
                      </a:r>
                      <a:r>
                        <a:rPr lang="pt-PT" sz="2000" b="1" u="none" baseline="0" dirty="0">
                          <a:solidFill>
                            <a:srgbClr val="00A378"/>
                          </a:solidFill>
                          <a:uFill>
                            <a:solidFill>
                              <a:srgbClr val="B2D9C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(nas respetivas unidades de conta – litros, metros, quilos, horas de trabalho, etc.).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66730"/>
                  </a:ext>
                </a:extLst>
              </a:tr>
            </a:tbl>
          </a:graphicData>
        </a:graphic>
      </p:graphicFrame>
      <p:graphicFrame>
        <p:nvGraphicFramePr>
          <p:cNvPr id="16" name="Tabela 5">
            <a:extLst>
              <a:ext uri="{FF2B5EF4-FFF2-40B4-BE49-F238E27FC236}">
                <a16:creationId xmlns:a16="http://schemas.microsoft.com/office/drawing/2014/main" id="{A562604F-9341-1147-89E8-90890255B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82180"/>
              </p:ext>
            </p:extLst>
          </p:nvPr>
        </p:nvGraphicFramePr>
        <p:xfrm>
          <a:off x="6096001" y="3921251"/>
          <a:ext cx="4870178" cy="238702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70178">
                  <a:extLst>
                    <a:ext uri="{9D8B030D-6E8A-4147-A177-3AD203B41FA5}">
                      <a16:colId xmlns:a16="http://schemas.microsoft.com/office/drawing/2014/main" val="230379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Fluxo monetário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7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Traduz as relações entre os agentes económicos, </a:t>
                      </a:r>
                      <a:r>
                        <a:rPr lang="pt-PT" sz="2000" b="1" u="none" kern="1200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B2D9C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expressas em unidades monetárias</a:t>
                      </a:r>
                      <a:r>
                        <a:rPr lang="pt-PT" sz="2000" b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B2D9C0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pt-PT" sz="20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B2D9C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pt-PT" sz="20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B2D9C0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66730"/>
                  </a:ext>
                </a:extLst>
              </a:tr>
            </a:tbl>
          </a:graphicData>
        </a:graphic>
      </p:graphicFrame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19138388-3235-AD4E-AE07-AF58F576DA82}"/>
              </a:ext>
            </a:extLst>
          </p:cNvPr>
          <p:cNvCxnSpPr/>
          <p:nvPr/>
        </p:nvCxnSpPr>
        <p:spPr>
          <a:xfrm>
            <a:off x="5847346" y="3061490"/>
            <a:ext cx="0" cy="423191"/>
          </a:xfrm>
          <a:prstGeom prst="line">
            <a:avLst/>
          </a:prstGeom>
          <a:ln w="60325" cap="flat">
            <a:solidFill>
              <a:srgbClr val="AFD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6AAB7202-8C58-0740-8B98-7C43B986A789}"/>
              </a:ext>
            </a:extLst>
          </p:cNvPr>
          <p:cNvCxnSpPr>
            <a:cxnSpLocks/>
          </p:cNvCxnSpPr>
          <p:nvPr/>
        </p:nvCxnSpPr>
        <p:spPr>
          <a:xfrm>
            <a:off x="3272591" y="3484681"/>
            <a:ext cx="2574755" cy="0"/>
          </a:xfrm>
          <a:prstGeom prst="line">
            <a:avLst/>
          </a:prstGeom>
          <a:ln w="60325" cap="rnd">
            <a:solidFill>
              <a:srgbClr val="AFD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EB560C57-F50D-4F41-BB1F-4CA24C2C23DD}"/>
              </a:ext>
            </a:extLst>
          </p:cNvPr>
          <p:cNvCxnSpPr>
            <a:cxnSpLocks/>
          </p:cNvCxnSpPr>
          <p:nvPr/>
        </p:nvCxnSpPr>
        <p:spPr>
          <a:xfrm>
            <a:off x="3250579" y="3484806"/>
            <a:ext cx="8020" cy="423191"/>
          </a:xfrm>
          <a:prstGeom prst="line">
            <a:avLst/>
          </a:prstGeom>
          <a:ln w="60325" cap="rnd">
            <a:solidFill>
              <a:srgbClr val="AFDAD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F1A357A9-4DA9-C34E-AC20-157109ED6676}"/>
              </a:ext>
            </a:extLst>
          </p:cNvPr>
          <p:cNvCxnSpPr>
            <a:cxnSpLocks/>
          </p:cNvCxnSpPr>
          <p:nvPr/>
        </p:nvCxnSpPr>
        <p:spPr>
          <a:xfrm>
            <a:off x="5847345" y="3484681"/>
            <a:ext cx="2664000" cy="0"/>
          </a:xfrm>
          <a:prstGeom prst="line">
            <a:avLst/>
          </a:prstGeom>
          <a:ln w="60325" cap="rnd">
            <a:solidFill>
              <a:srgbClr val="AFD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746D297A-8A52-C849-9675-D9440FC682BA}"/>
              </a:ext>
            </a:extLst>
          </p:cNvPr>
          <p:cNvCxnSpPr/>
          <p:nvPr/>
        </p:nvCxnSpPr>
        <p:spPr>
          <a:xfrm>
            <a:off x="8517272" y="3498060"/>
            <a:ext cx="0" cy="423191"/>
          </a:xfrm>
          <a:prstGeom prst="line">
            <a:avLst/>
          </a:prstGeom>
          <a:ln w="60325" cap="rnd">
            <a:solidFill>
              <a:srgbClr val="AFDAD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4">
            <a:extLst>
              <a:ext uri="{FF2B5EF4-FFF2-40B4-BE49-F238E27FC236}">
                <a16:creationId xmlns:a16="http://schemas.microsoft.com/office/drawing/2014/main" id="{4A9D02A3-0E8C-8EC0-B8B1-9F3507C5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963333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Fluxos</a:t>
            </a:r>
          </a:p>
        </p:txBody>
      </p:sp>
    </p:spTree>
    <p:extLst>
      <p:ext uri="{BB962C8B-B14F-4D97-AF65-F5344CB8AC3E}">
        <p14:creationId xmlns:p14="http://schemas.microsoft.com/office/powerpoint/2010/main" val="989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7</a:t>
            </a:fld>
            <a:endParaRPr lang="en-US" sz="1400" b="1" dirty="0"/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4A9D02A3-0E8C-8EC0-B8B1-9F3507C5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Fluxos reais e monetários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(Famílias / Empresas não financeiras)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AC157486-4416-736A-E281-7442E349173A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8AF103C4-C355-58AE-DE2F-B3D2178E3D72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não financeiras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617DB0AD-7F1D-BDCE-FDD4-918800914EE3}"/>
              </a:ext>
            </a:extLst>
          </p:cNvPr>
          <p:cNvCxnSpPr/>
          <p:nvPr/>
        </p:nvCxnSpPr>
        <p:spPr>
          <a:xfrm>
            <a:off x="4406900" y="3492500"/>
            <a:ext cx="32893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B17B3E13-DE55-054A-A91E-FB98DD2CBCC9}"/>
              </a:ext>
            </a:extLst>
          </p:cNvPr>
          <p:cNvCxnSpPr/>
          <p:nvPr/>
        </p:nvCxnSpPr>
        <p:spPr>
          <a:xfrm>
            <a:off x="4394200" y="3945206"/>
            <a:ext cx="32893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02BE22C9-7477-BFFD-0B24-E96D48A65F94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rgbClr val="00A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83C596-AF40-20A5-CA4B-D053C086EE79}"/>
              </a:ext>
            </a:extLst>
          </p:cNvPr>
          <p:cNvSpPr txBox="1"/>
          <p:nvPr/>
        </p:nvSpPr>
        <p:spPr>
          <a:xfrm>
            <a:off x="4982885" y="3299361"/>
            <a:ext cx="21500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Fatores de produção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F39471C-84FD-7E80-E4C7-B20AF26629AB}"/>
              </a:ext>
            </a:extLst>
          </p:cNvPr>
          <p:cNvSpPr txBox="1"/>
          <p:nvPr/>
        </p:nvSpPr>
        <p:spPr>
          <a:xfrm>
            <a:off x="5257799" y="3755484"/>
            <a:ext cx="16376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Bens e serviços</a:t>
            </a:r>
          </a:p>
        </p:txBody>
      </p: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D7F6F41F-F5D6-B156-C62D-8C3FB3B75884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rgbClr val="00A09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C9EEDF8D-2B7A-A40D-F65B-E2AD41F37BF1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rgbClr val="00A09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C1EF650-4D2F-D3A4-ED5F-DE96B35F79E7}"/>
              </a:ext>
            </a:extLst>
          </p:cNvPr>
          <p:cNvSpPr txBox="1"/>
          <p:nvPr/>
        </p:nvSpPr>
        <p:spPr>
          <a:xfrm>
            <a:off x="4429874" y="2256418"/>
            <a:ext cx="310738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A09B"/>
                </a:solidFill>
              </a:rPr>
              <a:t>Salários, rendas, juros e lucros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2E777E90-D15B-F982-593C-16F9FF8BF72D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rgbClr val="00A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D43AA3E7-8311-8E8C-334C-83C9C8F78744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rgbClr val="00A09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2B248BC-D45A-ADC3-CBB4-2A4DBD91CAAB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rgbClr val="00A09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B1CD371-2EA0-BF2A-7582-143453A181DD}"/>
              </a:ext>
            </a:extLst>
          </p:cNvPr>
          <p:cNvSpPr txBox="1"/>
          <p:nvPr/>
        </p:nvSpPr>
        <p:spPr>
          <a:xfrm>
            <a:off x="4338918" y="4620385"/>
            <a:ext cx="32892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A09B"/>
                </a:solidFill>
              </a:rPr>
              <a:t>Despesas de consumo em bens e serviços, valor do investimento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E2FAB22-C2AE-4EDC-6D5B-6616FBBC8538}"/>
              </a:ext>
            </a:extLst>
          </p:cNvPr>
          <p:cNvGrpSpPr/>
          <p:nvPr/>
        </p:nvGrpSpPr>
        <p:grpSpPr>
          <a:xfrm>
            <a:off x="2963027" y="5790834"/>
            <a:ext cx="2068433" cy="369332"/>
            <a:chOff x="2963027" y="5790834"/>
            <a:chExt cx="2068433" cy="369332"/>
          </a:xfrm>
        </p:grpSpPr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946A1E5-6877-D175-4C5A-AEABF2A2BAE5}"/>
                </a:ext>
              </a:extLst>
            </p:cNvPr>
            <p:cNvSpPr txBox="1"/>
            <p:nvPr/>
          </p:nvSpPr>
          <p:spPr>
            <a:xfrm>
              <a:off x="2963027" y="5790834"/>
              <a:ext cx="178397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rgbClr val="FF0000"/>
                  </a:solidFill>
                </a:rPr>
                <a:t>Fluxos reais</a:t>
              </a:r>
            </a:p>
          </p:txBody>
        </p:sp>
        <p:cxnSp>
          <p:nvCxnSpPr>
            <p:cNvPr id="39" name="Conexão Reta 38">
              <a:extLst>
                <a:ext uri="{FF2B5EF4-FFF2-40B4-BE49-F238E27FC236}">
                  <a16:creationId xmlns:a16="http://schemas.microsoft.com/office/drawing/2014/main" id="{DFD2D398-6334-F5AE-D1B4-50904A2F0F23}"/>
                </a:ext>
              </a:extLst>
            </p:cNvPr>
            <p:cNvCxnSpPr/>
            <p:nvPr/>
          </p:nvCxnSpPr>
          <p:spPr>
            <a:xfrm>
              <a:off x="4311460" y="5969532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FE3ED25-7FA9-497B-F6E7-4E112F8A6FF3}"/>
              </a:ext>
            </a:extLst>
          </p:cNvPr>
          <p:cNvGrpSpPr/>
          <p:nvPr/>
        </p:nvGrpSpPr>
        <p:grpSpPr>
          <a:xfrm>
            <a:off x="6785727" y="5790834"/>
            <a:ext cx="2718272" cy="369332"/>
            <a:chOff x="6785727" y="5790834"/>
            <a:chExt cx="2718272" cy="369332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7A9EFCDD-14DA-72A9-AD96-98ED0DF60251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rgbClr val="00A09B"/>
                  </a:solidFill>
                </a:rPr>
                <a:t>Fluxos</a:t>
              </a:r>
              <a:r>
                <a:rPr lang="pt-PT" b="1" dirty="0">
                  <a:solidFill>
                    <a:srgbClr val="71C69D"/>
                  </a:solidFill>
                </a:rPr>
                <a:t> </a:t>
              </a:r>
              <a:r>
                <a:rPr lang="pt-PT" b="1" dirty="0">
                  <a:solidFill>
                    <a:srgbClr val="00A09B"/>
                  </a:solidFill>
                </a:rPr>
                <a:t>monetários</a:t>
              </a:r>
            </a:p>
          </p:txBody>
        </p:sp>
        <p:cxnSp>
          <p:nvCxnSpPr>
            <p:cNvPr id="40" name="Conexão Reta 39">
              <a:extLst>
                <a:ext uri="{FF2B5EF4-FFF2-40B4-BE49-F238E27FC236}">
                  <a16:creationId xmlns:a16="http://schemas.microsoft.com/office/drawing/2014/main" id="{570954A6-83EC-3103-CF53-C8E22060A48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rgbClr val="00A378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9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3" grpId="0" animBg="1"/>
      <p:bldP spid="25" grpId="0" animBg="1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8</a:t>
            </a:fld>
            <a:endParaRPr lang="en-US" sz="1400" b="1" dirty="0"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AC157486-4416-736A-E281-7442E349173A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8AF103C4-C355-58AE-DE2F-B3D2178E3D72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02BE22C9-7477-BFFD-0B24-E96D48A65F94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D7F6F41F-F5D6-B156-C62D-8C3FB3B75884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C9EEDF8D-2B7A-A40D-F65B-E2AD41F37BF1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C1EF650-4D2F-D3A4-ED5F-DE96B35F79E7}"/>
              </a:ext>
            </a:extLst>
          </p:cNvPr>
          <p:cNvSpPr txBox="1"/>
          <p:nvPr/>
        </p:nvSpPr>
        <p:spPr>
          <a:xfrm>
            <a:off x="3854454" y="2116718"/>
            <a:ext cx="445769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Salários, rendas, lucros, juros dos depósitos, empréstimos e indemnizações de seguros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2E777E90-D15B-F982-593C-16F9FF8BF72D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D43AA3E7-8311-8E8C-334C-83C9C8F78744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2B248BC-D45A-ADC3-CBB4-2A4DBD91CAAB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B1CD371-2EA0-BF2A-7582-143453A181DD}"/>
              </a:ext>
            </a:extLst>
          </p:cNvPr>
          <p:cNvSpPr txBox="1"/>
          <p:nvPr/>
        </p:nvSpPr>
        <p:spPr>
          <a:xfrm>
            <a:off x="3632200" y="4620385"/>
            <a:ext cx="4902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Depósitos, juros e amortização dos empréstimos, prémios de seguros e valor do investimento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FE3ED25-7FA9-497B-F6E7-4E112F8A6FF3}"/>
              </a:ext>
            </a:extLst>
          </p:cNvPr>
          <p:cNvGrpSpPr/>
          <p:nvPr/>
        </p:nvGrpSpPr>
        <p:grpSpPr>
          <a:xfrm>
            <a:off x="2963027" y="5790834"/>
            <a:ext cx="2718272" cy="369332"/>
            <a:chOff x="6785727" y="5790834"/>
            <a:chExt cx="2718272" cy="369332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7A9EFCDD-14DA-72A9-AD96-98ED0DF60251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Fluxos monetários</a:t>
              </a:r>
            </a:p>
          </p:txBody>
        </p:sp>
        <p:cxnSp>
          <p:nvCxnSpPr>
            <p:cNvPr id="40" name="Conexão Reta 39">
              <a:extLst>
                <a:ext uri="{FF2B5EF4-FFF2-40B4-BE49-F238E27FC236}">
                  <a16:creationId xmlns:a16="http://schemas.microsoft.com/office/drawing/2014/main" id="{570954A6-83EC-3103-CF53-C8E22060A48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ítulo 4">
            <a:extLst>
              <a:ext uri="{FF2B5EF4-FFF2-40B4-BE49-F238E27FC236}">
                <a16:creationId xmlns:a16="http://schemas.microsoft.com/office/drawing/2014/main" id="{06D03EBD-F69E-E402-5607-48DC4C20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(Famílias / Instituições financeiras)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8A528-488A-427C-B201-0B5D7CB7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AC228EC-A8C0-4E58-88BC-26723843B167}" type="slidenum">
              <a:rPr lang="en-US" sz="1400" b="1" smtClean="0"/>
              <a:t>9</a:t>
            </a:fld>
            <a:endParaRPr lang="en-US" sz="1400" b="1" dirty="0"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AC157486-4416-736A-E281-7442E349173A}"/>
              </a:ext>
            </a:extLst>
          </p:cNvPr>
          <p:cNvSpPr>
            <a:spLocks/>
          </p:cNvSpPr>
          <p:nvPr/>
        </p:nvSpPr>
        <p:spPr>
          <a:xfrm>
            <a:off x="1868144" y="3234332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8AF103C4-C355-58AE-DE2F-B3D2178E3D72}"/>
              </a:ext>
            </a:extLst>
          </p:cNvPr>
          <p:cNvSpPr>
            <a:spLocks/>
          </p:cNvSpPr>
          <p:nvPr/>
        </p:nvSpPr>
        <p:spPr>
          <a:xfrm>
            <a:off x="7696200" y="3211406"/>
            <a:ext cx="2538756" cy="924300"/>
          </a:xfrm>
          <a:prstGeom prst="roundRect">
            <a:avLst/>
          </a:prstGeom>
          <a:solidFill>
            <a:srgbClr val="71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/ Administrações Públicas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02BE22C9-7477-BFFD-0B24-E96D48A65F94}"/>
              </a:ext>
            </a:extLst>
          </p:cNvPr>
          <p:cNvCxnSpPr>
            <a:cxnSpLocks/>
          </p:cNvCxnSpPr>
          <p:nvPr/>
        </p:nvCxnSpPr>
        <p:spPr>
          <a:xfrm>
            <a:off x="3137522" y="2441084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D7F6F41F-F5D6-B156-C62D-8C3FB3B75884}"/>
              </a:ext>
            </a:extLst>
          </p:cNvPr>
          <p:cNvCxnSpPr>
            <a:cxnSpLocks/>
          </p:cNvCxnSpPr>
          <p:nvPr/>
        </p:nvCxnSpPr>
        <p:spPr>
          <a:xfrm>
            <a:off x="3138766" y="243342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C9EEDF8D-2B7A-A40D-F65B-E2AD41F37BF1}"/>
              </a:ext>
            </a:extLst>
          </p:cNvPr>
          <p:cNvCxnSpPr>
            <a:cxnSpLocks/>
          </p:cNvCxnSpPr>
          <p:nvPr/>
        </p:nvCxnSpPr>
        <p:spPr>
          <a:xfrm>
            <a:off x="9018244" y="2430946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C1EF650-4D2F-D3A4-ED5F-DE96B35F79E7}"/>
              </a:ext>
            </a:extLst>
          </p:cNvPr>
          <p:cNvSpPr txBox="1"/>
          <p:nvPr/>
        </p:nvSpPr>
        <p:spPr>
          <a:xfrm>
            <a:off x="4424725" y="2256418"/>
            <a:ext cx="33508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Vencimentos e prestações sociais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2E777E90-D15B-F982-593C-16F9FF8BF72D}"/>
              </a:ext>
            </a:extLst>
          </p:cNvPr>
          <p:cNvCxnSpPr>
            <a:cxnSpLocks/>
          </p:cNvCxnSpPr>
          <p:nvPr/>
        </p:nvCxnSpPr>
        <p:spPr>
          <a:xfrm>
            <a:off x="3130804" y="4944751"/>
            <a:ext cx="58807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D43AA3E7-8311-8E8C-334C-83C9C8F78744}"/>
              </a:ext>
            </a:extLst>
          </p:cNvPr>
          <p:cNvCxnSpPr>
            <a:cxnSpLocks/>
          </p:cNvCxnSpPr>
          <p:nvPr/>
        </p:nvCxnSpPr>
        <p:spPr>
          <a:xfrm>
            <a:off x="3132048" y="4149687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2B248BC-D45A-ADC3-CBB4-2A4DBD91CAAB}"/>
              </a:ext>
            </a:extLst>
          </p:cNvPr>
          <p:cNvCxnSpPr>
            <a:cxnSpLocks/>
          </p:cNvCxnSpPr>
          <p:nvPr/>
        </p:nvCxnSpPr>
        <p:spPr>
          <a:xfrm>
            <a:off x="9011526" y="4147213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B1CD371-2EA0-BF2A-7582-143453A181DD}"/>
              </a:ext>
            </a:extLst>
          </p:cNvPr>
          <p:cNvSpPr txBox="1"/>
          <p:nvPr/>
        </p:nvSpPr>
        <p:spPr>
          <a:xfrm>
            <a:off x="4424725" y="4760085"/>
            <a:ext cx="33508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Impostos e contribuições sociais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FE3ED25-7FA9-497B-F6E7-4E112F8A6FF3}"/>
              </a:ext>
            </a:extLst>
          </p:cNvPr>
          <p:cNvGrpSpPr/>
          <p:nvPr/>
        </p:nvGrpSpPr>
        <p:grpSpPr>
          <a:xfrm>
            <a:off x="2963027" y="5790834"/>
            <a:ext cx="2718272" cy="369332"/>
            <a:chOff x="6785727" y="5790834"/>
            <a:chExt cx="2718272" cy="369332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7A9EFCDD-14DA-72A9-AD96-98ED0DF60251}"/>
                </a:ext>
              </a:extLst>
            </p:cNvPr>
            <p:cNvSpPr txBox="1"/>
            <p:nvPr/>
          </p:nvSpPr>
          <p:spPr>
            <a:xfrm>
              <a:off x="6785727" y="5790834"/>
              <a:ext cx="20833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Fluxos monetários</a:t>
              </a:r>
            </a:p>
          </p:txBody>
        </p:sp>
        <p:cxnSp>
          <p:nvCxnSpPr>
            <p:cNvPr id="40" name="Conexão Reta 39">
              <a:extLst>
                <a:ext uri="{FF2B5EF4-FFF2-40B4-BE49-F238E27FC236}">
                  <a16:creationId xmlns:a16="http://schemas.microsoft.com/office/drawing/2014/main" id="{570954A6-83EC-3103-CF53-C8E22060A485}"/>
                </a:ext>
              </a:extLst>
            </p:cNvPr>
            <p:cNvCxnSpPr/>
            <p:nvPr/>
          </p:nvCxnSpPr>
          <p:spPr>
            <a:xfrm>
              <a:off x="8783999" y="5979298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ítulo 4">
            <a:extLst>
              <a:ext uri="{FF2B5EF4-FFF2-40B4-BE49-F238E27FC236}">
                <a16:creationId xmlns:a16="http://schemas.microsoft.com/office/drawing/2014/main" id="{06D03EBD-F69E-E402-5607-48DC4C20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637404"/>
            <a:ext cx="11187951" cy="1204789"/>
          </a:xfrm>
        </p:spPr>
        <p:txBody>
          <a:bodyPr/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Circuito económico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(Famílias / Administrações Públicas)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Ecrã Panorâmico</PresentationFormat>
  <Paragraphs>156</Paragraphs>
  <Slides>16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Apresentação do PowerPoint</vt:lpstr>
      <vt:lpstr>Unidade   8 </vt:lpstr>
      <vt:lpstr>O circuito económico</vt:lpstr>
      <vt:lpstr>Agentes económicos e suas funções</vt:lpstr>
      <vt:lpstr>Operações económicas</vt:lpstr>
      <vt:lpstr>Fluxos</vt:lpstr>
      <vt:lpstr>Fluxos reais e monetários (Famílias / Empresas não financeiras)</vt:lpstr>
      <vt:lpstr>Circuito económico (Famílias / Instituições financeiras)</vt:lpstr>
      <vt:lpstr>Circuito económico (Famílias / Administrações Públicas)</vt:lpstr>
      <vt:lpstr>Circuito económico (Administrações Públicas / Instituições financeiras)</vt:lpstr>
      <vt:lpstr>Circuito económico (Administrações Públicas / Empresas não financeiras)</vt:lpstr>
      <vt:lpstr>Circuito económico (Empresas não financeiras / Instituições financeiras)</vt:lpstr>
      <vt:lpstr>Circuito económico (Fluxo de compensação: IF → RM)</vt:lpstr>
      <vt:lpstr>Circuito económico (Fluxo de compensação: RM → IF)</vt:lpstr>
      <vt:lpstr>Circuito económico</vt:lpstr>
      <vt:lpstr>[Resumidamente]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2022-07-05T09:35:44Z</dcterms:created>
  <dcterms:modified xsi:type="dcterms:W3CDTF">2022-07-06T11:13:47Z</dcterms:modified>
</cp:coreProperties>
</file>