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2" r:id="rId4"/>
  </p:sldMasterIdLst>
  <p:notesMasterIdLst>
    <p:notesMasterId r:id="rId15"/>
  </p:notesMasterIdLst>
  <p:sldIdLst>
    <p:sldId id="578" r:id="rId5"/>
    <p:sldId id="579" r:id="rId6"/>
    <p:sldId id="580" r:id="rId7"/>
    <p:sldId id="625" r:id="rId8"/>
    <p:sldId id="640" r:id="rId9"/>
    <p:sldId id="641" r:id="rId10"/>
    <p:sldId id="642" r:id="rId11"/>
    <p:sldId id="644" r:id="rId12"/>
    <p:sldId id="645" r:id="rId13"/>
    <p:sldId id="6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Vasconcelos" initials="TV" lastIdx="1" clrIdx="0">
    <p:extLst>
      <p:ext uri="{19B8F6BF-5375-455C-9EA6-DF929625EA0E}">
        <p15:presenceInfo xmlns:p15="http://schemas.microsoft.com/office/powerpoint/2012/main" userId="S::tvasconcelos@portoeditora.pt::fb95eba5-598f-45f5-9c91-0c958230fa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FFE699"/>
    <a:srgbClr val="FFEEFD"/>
    <a:srgbClr val="E4B2E3"/>
    <a:srgbClr val="DFA3DE"/>
    <a:srgbClr val="FFC000"/>
    <a:srgbClr val="B4ECFE"/>
    <a:srgbClr val="02C0FC"/>
    <a:srgbClr val="FFBAFD"/>
    <a:srgbClr val="D8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Destaqu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3" autoAdjust="0"/>
    <p:restoredTop sz="94541" autoAdjust="0"/>
  </p:normalViewPr>
  <p:slideViewPr>
    <p:cSldViewPr snapToGrid="0">
      <p:cViewPr varScale="1">
        <p:scale>
          <a:sx n="150" d="100"/>
          <a:sy n="150" d="100"/>
        </p:scale>
        <p:origin x="714" y="114"/>
      </p:cViewPr>
      <p:guideLst>
        <p:guide orient="horz" pos="30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77269-0912-450F-8B97-149598BF04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03F5345-6C95-45F9-90B4-1EE736AECC2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44168FF-F20C-4E7D-AB16-9E51DF3AE74E}" type="parTrans" cxnId="{40E486FC-2C13-4C01-854C-6AEB1223D265}">
      <dgm:prSet/>
      <dgm:spPr/>
      <dgm:t>
        <a:bodyPr/>
        <a:lstStyle/>
        <a:p>
          <a:endParaRPr lang="en-US"/>
        </a:p>
      </dgm:t>
    </dgm:pt>
    <dgm:pt modelId="{DD49B3CF-BBBD-4705-9452-37CA97182FED}" type="sibTrans" cxnId="{40E486FC-2C13-4C01-854C-6AEB1223D26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everal clothes on a rack&#10;&#10;Description automatically generated">
            <a:extLst>
              <a:ext uri="{FF2B5EF4-FFF2-40B4-BE49-F238E27FC236}">
                <a16:creationId xmlns:a16="http://schemas.microsoft.com/office/drawing/2014/main" id="{7165F00E-9FAD-37D0-CAD7-524243D8CD0E}"/>
              </a:ext>
            </a:extLst>
          </dgm14:cNvPr>
        </a:ext>
      </dgm:extLst>
    </dgm:pt>
    <dgm:pt modelId="{70AF2F5A-08D9-46A4-9881-DA04D36146B2}" type="pres">
      <dgm:prSet presAssocID="{4CB77269-0912-450F-8B97-149598BF040D}" presName="Name0" presStyleCnt="0">
        <dgm:presLayoutVars>
          <dgm:chMax val="7"/>
          <dgm:chPref val="7"/>
          <dgm:dir/>
        </dgm:presLayoutVars>
      </dgm:prSet>
      <dgm:spPr/>
    </dgm:pt>
    <dgm:pt modelId="{DD789A26-41C0-457D-A173-60374B4A717F}" type="pres">
      <dgm:prSet presAssocID="{4CB77269-0912-450F-8B97-149598BF040D}" presName="Name1" presStyleCnt="0"/>
      <dgm:spPr/>
    </dgm:pt>
    <dgm:pt modelId="{A5A9AFE8-0FEB-4134-9844-0C00794C5341}" type="pres">
      <dgm:prSet presAssocID="{DD49B3CF-BBBD-4705-9452-37CA97182FED}" presName="picture_1" presStyleCnt="0"/>
      <dgm:spPr/>
    </dgm:pt>
    <dgm:pt modelId="{2F88A621-B23E-4BCA-B266-CCEF6DF37107}" type="pres">
      <dgm:prSet presAssocID="{DD49B3CF-BBBD-4705-9452-37CA97182FED}" presName="pictureRepeatNode" presStyleLbl="alignImgPlace1" presStyleIdx="0" presStyleCnt="1" custScaleX="165199" custScaleY="151714" custLinFactNeighborX="4397" custLinFactNeighborY="-1591"/>
      <dgm:spPr/>
    </dgm:pt>
    <dgm:pt modelId="{F816E2F9-229F-4F55-8782-2198C73ACA3C}" type="pres">
      <dgm:prSet presAssocID="{103F5345-6C95-45F9-90B4-1EE736AECC2A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A44ED2E-DCAF-4A70-8E81-846406AA74B6}" type="presOf" srcId="{DD49B3CF-BBBD-4705-9452-37CA97182FED}" destId="{2F88A621-B23E-4BCA-B266-CCEF6DF37107}" srcOrd="0" destOrd="0" presId="urn:microsoft.com/office/officeart/2008/layout/CircularPictureCallout"/>
    <dgm:cxn modelId="{87BB3058-94C1-4F94-AFCF-51F2D1A1D40D}" type="presOf" srcId="{103F5345-6C95-45F9-90B4-1EE736AECC2A}" destId="{F816E2F9-229F-4F55-8782-2198C73ACA3C}" srcOrd="0" destOrd="0" presId="urn:microsoft.com/office/officeart/2008/layout/CircularPictureCallout"/>
    <dgm:cxn modelId="{F645897E-BAFF-487B-8B78-0CC90BB402CE}" type="presOf" srcId="{4CB77269-0912-450F-8B97-149598BF040D}" destId="{70AF2F5A-08D9-46A4-9881-DA04D36146B2}" srcOrd="0" destOrd="0" presId="urn:microsoft.com/office/officeart/2008/layout/CircularPictureCallout"/>
    <dgm:cxn modelId="{40E486FC-2C13-4C01-854C-6AEB1223D265}" srcId="{4CB77269-0912-450F-8B97-149598BF040D}" destId="{103F5345-6C95-45F9-90B4-1EE736AECC2A}" srcOrd="0" destOrd="0" parTransId="{C44168FF-F20C-4E7D-AB16-9E51DF3AE74E}" sibTransId="{DD49B3CF-BBBD-4705-9452-37CA97182FED}"/>
    <dgm:cxn modelId="{B094AF1D-09AF-4BE0-B10C-8282BC07356F}" type="presParOf" srcId="{70AF2F5A-08D9-46A4-9881-DA04D36146B2}" destId="{DD789A26-41C0-457D-A173-60374B4A717F}" srcOrd="0" destOrd="0" presId="urn:microsoft.com/office/officeart/2008/layout/CircularPictureCallout"/>
    <dgm:cxn modelId="{8B022D9C-B50D-4423-9E7C-B0DC5C820A77}" type="presParOf" srcId="{DD789A26-41C0-457D-A173-60374B4A717F}" destId="{A5A9AFE8-0FEB-4134-9844-0C00794C5341}" srcOrd="0" destOrd="0" presId="urn:microsoft.com/office/officeart/2008/layout/CircularPictureCallout"/>
    <dgm:cxn modelId="{CA8E39E8-C37F-40CB-9733-0D2479CCF314}" type="presParOf" srcId="{A5A9AFE8-0FEB-4134-9844-0C00794C5341}" destId="{2F88A621-B23E-4BCA-B266-CCEF6DF37107}" srcOrd="0" destOrd="0" presId="urn:microsoft.com/office/officeart/2008/layout/CircularPictureCallout"/>
    <dgm:cxn modelId="{F982FF17-9539-48CF-B9BF-2990E5C4E27A}" type="presParOf" srcId="{DD789A26-41C0-457D-A173-60374B4A717F}" destId="{F816E2F9-229F-4F55-8782-2198C73ACA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4B9BA-5623-4CC5-964C-52712248D8A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5AFDFEF-BCCF-45AA-935F-F4F9923503E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ADBE6A4-DB9B-4AA1-A182-5ACA092D37A3}" type="parTrans" cxnId="{27339D93-B82A-43CF-BFE4-A0E64BA78605}">
      <dgm:prSet/>
      <dgm:spPr/>
      <dgm:t>
        <a:bodyPr/>
        <a:lstStyle/>
        <a:p>
          <a:endParaRPr lang="en-US"/>
        </a:p>
      </dgm:t>
    </dgm:pt>
    <dgm:pt modelId="{18E77BAF-D9FD-4837-B021-90CC30AB9C47}" type="sibTrans" cxnId="{27339D93-B82A-43CF-BFE4-A0E64BA7860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 close-up of a beach&#10;&#10;Description automatically generated">
            <a:extLst>
              <a:ext uri="{FF2B5EF4-FFF2-40B4-BE49-F238E27FC236}">
                <a16:creationId xmlns:a16="http://schemas.microsoft.com/office/drawing/2014/main" id="{98E89603-76C7-49B9-489C-51B2C3F8FC8A}"/>
              </a:ext>
            </a:extLst>
          </dgm14:cNvPr>
        </a:ext>
      </dgm:extLst>
    </dgm:pt>
    <dgm:pt modelId="{5D1AF93E-281D-4EB6-9717-DE16BEA03194}" type="pres">
      <dgm:prSet presAssocID="{0804B9BA-5623-4CC5-964C-52712248D8AB}" presName="Name0" presStyleCnt="0">
        <dgm:presLayoutVars>
          <dgm:chMax val="7"/>
          <dgm:chPref val="7"/>
          <dgm:dir/>
        </dgm:presLayoutVars>
      </dgm:prSet>
      <dgm:spPr/>
    </dgm:pt>
    <dgm:pt modelId="{BBD3E826-1256-4997-8F50-9D8B0BB8480B}" type="pres">
      <dgm:prSet presAssocID="{0804B9BA-5623-4CC5-964C-52712248D8AB}" presName="Name1" presStyleCnt="0"/>
      <dgm:spPr/>
    </dgm:pt>
    <dgm:pt modelId="{8B7A0571-EFA4-4338-A15F-AAD6A52D764C}" type="pres">
      <dgm:prSet presAssocID="{18E77BAF-D9FD-4837-B021-90CC30AB9C47}" presName="picture_1" presStyleCnt="0"/>
      <dgm:spPr/>
    </dgm:pt>
    <dgm:pt modelId="{F1B864A3-64D1-4375-B12F-7E0BD88ABE58}" type="pres">
      <dgm:prSet presAssocID="{18E77BAF-D9FD-4837-B021-90CC30AB9C47}" presName="pictureRepeatNode" presStyleLbl="alignImgPlace1" presStyleIdx="0" presStyleCnt="1" custScaleX="171462" custScaleY="162234" custLinFactNeighborX="-12634" custLinFactNeighborY="-2159"/>
      <dgm:spPr/>
    </dgm:pt>
    <dgm:pt modelId="{96CEFEEA-7782-43D0-9D63-B21629EBAA72}" type="pres">
      <dgm:prSet presAssocID="{45AFDFEF-BCCF-45AA-935F-F4F9923503EB}" presName="text_1" presStyleLbl="node1" presStyleIdx="0" presStyleCnt="0">
        <dgm:presLayoutVars>
          <dgm:bulletEnabled val="1"/>
        </dgm:presLayoutVars>
      </dgm:prSet>
      <dgm:spPr/>
    </dgm:pt>
  </dgm:ptLst>
  <dgm:cxnLst>
    <dgm:cxn modelId="{27339D93-B82A-43CF-BFE4-A0E64BA78605}" srcId="{0804B9BA-5623-4CC5-964C-52712248D8AB}" destId="{45AFDFEF-BCCF-45AA-935F-F4F9923503EB}" srcOrd="0" destOrd="0" parTransId="{7ADBE6A4-DB9B-4AA1-A182-5ACA092D37A3}" sibTransId="{18E77BAF-D9FD-4837-B021-90CC30AB9C47}"/>
    <dgm:cxn modelId="{0E4601B4-2401-4464-8CDE-A2ADF865B665}" type="presOf" srcId="{18E77BAF-D9FD-4837-B021-90CC30AB9C47}" destId="{F1B864A3-64D1-4375-B12F-7E0BD88ABE58}" srcOrd="0" destOrd="0" presId="urn:microsoft.com/office/officeart/2008/layout/CircularPictureCallout"/>
    <dgm:cxn modelId="{1ED646C2-6B45-4154-B629-127B069355F0}" type="presOf" srcId="{45AFDFEF-BCCF-45AA-935F-F4F9923503EB}" destId="{96CEFEEA-7782-43D0-9D63-B21629EBAA72}" srcOrd="0" destOrd="0" presId="urn:microsoft.com/office/officeart/2008/layout/CircularPictureCallout"/>
    <dgm:cxn modelId="{7A2CBDE2-6ACC-4B21-BDA2-96808FD591EA}" type="presOf" srcId="{0804B9BA-5623-4CC5-964C-52712248D8AB}" destId="{5D1AF93E-281D-4EB6-9717-DE16BEA03194}" srcOrd="0" destOrd="0" presId="urn:microsoft.com/office/officeart/2008/layout/CircularPictureCallout"/>
    <dgm:cxn modelId="{DD763407-901A-4C5A-A150-FBD05A372D25}" type="presParOf" srcId="{5D1AF93E-281D-4EB6-9717-DE16BEA03194}" destId="{BBD3E826-1256-4997-8F50-9D8B0BB8480B}" srcOrd="0" destOrd="0" presId="urn:microsoft.com/office/officeart/2008/layout/CircularPictureCallout"/>
    <dgm:cxn modelId="{A76FD85F-F209-4FD1-9879-09674B39A50F}" type="presParOf" srcId="{BBD3E826-1256-4997-8F50-9D8B0BB8480B}" destId="{8B7A0571-EFA4-4338-A15F-AAD6A52D764C}" srcOrd="0" destOrd="0" presId="urn:microsoft.com/office/officeart/2008/layout/CircularPictureCallout"/>
    <dgm:cxn modelId="{A5F60AA6-537A-45A0-909B-14D54F38C724}" type="presParOf" srcId="{8B7A0571-EFA4-4338-A15F-AAD6A52D764C}" destId="{F1B864A3-64D1-4375-B12F-7E0BD88ABE58}" srcOrd="0" destOrd="0" presId="urn:microsoft.com/office/officeart/2008/layout/CircularPictureCallout"/>
    <dgm:cxn modelId="{EAD89A08-DF81-4C4F-8D3D-2C99AF1D546D}" type="presParOf" srcId="{BBD3E826-1256-4997-8F50-9D8B0BB8480B}" destId="{96CEFEEA-7782-43D0-9D63-B21629EBAA7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82419-26DD-472B-ADC7-1F591A435B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CDA2051-DA46-4DFD-BBDC-C44BF581D33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FA06F0-A0C0-467D-9525-E32B0CFBD673}" type="parTrans" cxnId="{A4A83CC9-E9ED-4D13-A84E-8372ACFAF43F}">
      <dgm:prSet/>
      <dgm:spPr/>
      <dgm:t>
        <a:bodyPr/>
        <a:lstStyle/>
        <a:p>
          <a:endParaRPr lang="en-US"/>
        </a:p>
      </dgm:t>
    </dgm:pt>
    <dgm:pt modelId="{CCEB9D21-C6EF-45DF-A5B4-A74AF9A07FE2}" type="sibTrans" cxnId="{A4A83CC9-E9ED-4D13-A84E-8372ACFAF43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ma imagem com pessoa, Cara humana, interior, criança pequena&#10;&#10;Descrição gerada automaticamente">
            <a:extLst>
              <a:ext uri="{FF2B5EF4-FFF2-40B4-BE49-F238E27FC236}">
                <a16:creationId xmlns:a16="http://schemas.microsoft.com/office/drawing/2014/main" id="{B42F79A1-F25A-08AC-9AB4-0A447E9B38BE}"/>
              </a:ext>
            </a:extLst>
          </dgm14:cNvPr>
        </a:ext>
      </dgm:extLst>
    </dgm:pt>
    <dgm:pt modelId="{F288D741-E1E2-4100-BEBB-47BBD643B7D8}" type="pres">
      <dgm:prSet presAssocID="{FF982419-26DD-472B-ADC7-1F591A435B72}" presName="Name0" presStyleCnt="0">
        <dgm:presLayoutVars>
          <dgm:chMax val="7"/>
          <dgm:chPref val="7"/>
          <dgm:dir/>
        </dgm:presLayoutVars>
      </dgm:prSet>
      <dgm:spPr/>
    </dgm:pt>
    <dgm:pt modelId="{E1B3121C-73B0-4858-8AF5-FD253E41D0C0}" type="pres">
      <dgm:prSet presAssocID="{FF982419-26DD-472B-ADC7-1F591A435B72}" presName="Name1" presStyleCnt="0"/>
      <dgm:spPr/>
    </dgm:pt>
    <dgm:pt modelId="{E6E84BDF-8662-45C5-BE9F-13CF0CAB2093}" type="pres">
      <dgm:prSet presAssocID="{CCEB9D21-C6EF-45DF-A5B4-A74AF9A07FE2}" presName="picture_1" presStyleCnt="0"/>
      <dgm:spPr/>
    </dgm:pt>
    <dgm:pt modelId="{E4F4D770-3CB9-4D38-B754-622FB3D014C2}" type="pres">
      <dgm:prSet presAssocID="{CCEB9D21-C6EF-45DF-A5B4-A74AF9A07FE2}" presName="pictureRepeatNode" presStyleLbl="alignImgPlace1" presStyleIdx="0" presStyleCnt="1" custLinFactNeighborX="-29891" custLinFactNeighborY="17974"/>
      <dgm:spPr/>
    </dgm:pt>
    <dgm:pt modelId="{B41FC620-557E-4786-84CB-3BA1E1D27377}" type="pres">
      <dgm:prSet presAssocID="{5CDA2051-DA46-4DFD-BBDC-C44BF581D332}" presName="text_1" presStyleLbl="node1" presStyleIdx="0" presStyleCnt="0">
        <dgm:presLayoutVars>
          <dgm:bulletEnabled val="1"/>
        </dgm:presLayoutVars>
      </dgm:prSet>
      <dgm:spPr/>
    </dgm:pt>
  </dgm:ptLst>
  <dgm:cxnLst>
    <dgm:cxn modelId="{20B6C02D-2317-49BE-A81A-92DDCF1E6654}" type="presOf" srcId="{CCEB9D21-C6EF-45DF-A5B4-A74AF9A07FE2}" destId="{E4F4D770-3CB9-4D38-B754-622FB3D014C2}" srcOrd="0" destOrd="0" presId="urn:microsoft.com/office/officeart/2008/layout/CircularPictureCallout"/>
    <dgm:cxn modelId="{203F5252-2249-40E0-A97E-2954D4EEC389}" type="presOf" srcId="{FF982419-26DD-472B-ADC7-1F591A435B72}" destId="{F288D741-E1E2-4100-BEBB-47BBD643B7D8}" srcOrd="0" destOrd="0" presId="urn:microsoft.com/office/officeart/2008/layout/CircularPictureCallout"/>
    <dgm:cxn modelId="{A4A83CC9-E9ED-4D13-A84E-8372ACFAF43F}" srcId="{FF982419-26DD-472B-ADC7-1F591A435B72}" destId="{5CDA2051-DA46-4DFD-BBDC-C44BF581D332}" srcOrd="0" destOrd="0" parTransId="{7EFA06F0-A0C0-467D-9525-E32B0CFBD673}" sibTransId="{CCEB9D21-C6EF-45DF-A5B4-A74AF9A07FE2}"/>
    <dgm:cxn modelId="{C9E758FF-7101-4C05-9C3E-63987705BC63}" type="presOf" srcId="{5CDA2051-DA46-4DFD-BBDC-C44BF581D332}" destId="{B41FC620-557E-4786-84CB-3BA1E1D27377}" srcOrd="0" destOrd="0" presId="urn:microsoft.com/office/officeart/2008/layout/CircularPictureCallout"/>
    <dgm:cxn modelId="{F9EEC15B-CA66-4C78-BEFD-13D3795E103F}" type="presParOf" srcId="{F288D741-E1E2-4100-BEBB-47BBD643B7D8}" destId="{E1B3121C-73B0-4858-8AF5-FD253E41D0C0}" srcOrd="0" destOrd="0" presId="urn:microsoft.com/office/officeart/2008/layout/CircularPictureCallout"/>
    <dgm:cxn modelId="{F5F1E97B-2EC0-41C6-A262-D35D41F4757A}" type="presParOf" srcId="{E1B3121C-73B0-4858-8AF5-FD253E41D0C0}" destId="{E6E84BDF-8662-45C5-BE9F-13CF0CAB2093}" srcOrd="0" destOrd="0" presId="urn:microsoft.com/office/officeart/2008/layout/CircularPictureCallout"/>
    <dgm:cxn modelId="{131CD0CA-EB62-404D-9E07-45DA13EAC810}" type="presParOf" srcId="{E6E84BDF-8662-45C5-BE9F-13CF0CAB2093}" destId="{E4F4D770-3CB9-4D38-B754-622FB3D014C2}" srcOrd="0" destOrd="0" presId="urn:microsoft.com/office/officeart/2008/layout/CircularPictureCallout"/>
    <dgm:cxn modelId="{8FDED445-F5B8-46E2-9732-5E35487614A6}" type="presParOf" srcId="{E1B3121C-73B0-4858-8AF5-FD253E41D0C0}" destId="{B41FC620-557E-4786-84CB-3BA1E1D2737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EA620-E237-44DE-AC34-710700D3FB3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A4075D4-6C34-485A-B3C6-717798B04FF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A9C2177-BA61-4A5F-ABB9-556E4817E146}" type="parTrans" cxnId="{2311A6EF-B963-4259-BDF0-144CE6909F46}">
      <dgm:prSet/>
      <dgm:spPr/>
      <dgm:t>
        <a:bodyPr/>
        <a:lstStyle/>
        <a:p>
          <a:endParaRPr lang="en-US"/>
        </a:p>
      </dgm:t>
    </dgm:pt>
    <dgm:pt modelId="{2DFB01D3-5BC4-4307-AF44-6303BCD994C6}" type="sibTrans" cxnId="{2311A6EF-B963-4259-BDF0-144CE6909F4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ma imagem com ferramenta, Objetos do dia a dia, couro, interior&#10;&#10;Descrição gerada automaticamente">
            <a:extLst>
              <a:ext uri="{FF2B5EF4-FFF2-40B4-BE49-F238E27FC236}">
                <a16:creationId xmlns:a16="http://schemas.microsoft.com/office/drawing/2014/main" id="{7480153B-842F-D853-E92E-526C70E4AC7E}"/>
              </a:ext>
            </a:extLst>
          </dgm14:cNvPr>
        </a:ext>
      </dgm:extLst>
    </dgm:pt>
    <dgm:pt modelId="{CD0C9FD2-286C-47A6-9564-B8EC6633FE3A}" type="pres">
      <dgm:prSet presAssocID="{00BEA620-E237-44DE-AC34-710700D3FB3C}" presName="Name0" presStyleCnt="0">
        <dgm:presLayoutVars>
          <dgm:chMax val="7"/>
          <dgm:chPref val="7"/>
          <dgm:dir/>
        </dgm:presLayoutVars>
      </dgm:prSet>
      <dgm:spPr/>
    </dgm:pt>
    <dgm:pt modelId="{11A88160-DBE4-46F6-BB2F-F25F31A78E50}" type="pres">
      <dgm:prSet presAssocID="{00BEA620-E237-44DE-AC34-710700D3FB3C}" presName="Name1" presStyleCnt="0"/>
      <dgm:spPr/>
    </dgm:pt>
    <dgm:pt modelId="{54191CCA-39A2-42E6-B27B-2664A0037C58}" type="pres">
      <dgm:prSet presAssocID="{2DFB01D3-5BC4-4307-AF44-6303BCD994C6}" presName="picture_1" presStyleCnt="0"/>
      <dgm:spPr/>
    </dgm:pt>
    <dgm:pt modelId="{7BACDA76-6D8C-4784-B109-2AB6E93FEDC0}" type="pres">
      <dgm:prSet presAssocID="{2DFB01D3-5BC4-4307-AF44-6303BCD994C6}" presName="pictureRepeatNode" presStyleLbl="alignImgPlace1" presStyleIdx="0" presStyleCnt="1" custLinFactNeighborX="-16043" custLinFactNeighborY="11712"/>
      <dgm:spPr/>
    </dgm:pt>
    <dgm:pt modelId="{E49F96EC-E0C3-4CCE-BFED-45F818E09768}" type="pres">
      <dgm:prSet presAssocID="{7A4075D4-6C34-485A-B3C6-717798B04FFB}" presName="text_1" presStyleLbl="node1" presStyleIdx="0" presStyleCnt="0">
        <dgm:presLayoutVars>
          <dgm:bulletEnabled val="1"/>
        </dgm:presLayoutVars>
      </dgm:prSet>
      <dgm:spPr/>
    </dgm:pt>
  </dgm:ptLst>
  <dgm:cxnLst>
    <dgm:cxn modelId="{6F5F4148-2CC0-4684-905F-49C939BBCF5B}" type="presOf" srcId="{00BEA620-E237-44DE-AC34-710700D3FB3C}" destId="{CD0C9FD2-286C-47A6-9564-B8EC6633FE3A}" srcOrd="0" destOrd="0" presId="urn:microsoft.com/office/officeart/2008/layout/CircularPictureCallout"/>
    <dgm:cxn modelId="{71FF3158-D244-4B6D-9DF6-AD8E48DAEABA}" type="presOf" srcId="{7A4075D4-6C34-485A-B3C6-717798B04FFB}" destId="{E49F96EC-E0C3-4CCE-BFED-45F818E09768}" srcOrd="0" destOrd="0" presId="urn:microsoft.com/office/officeart/2008/layout/CircularPictureCallout"/>
    <dgm:cxn modelId="{50768497-AD8A-4E32-85F7-451114978AC4}" type="presOf" srcId="{2DFB01D3-5BC4-4307-AF44-6303BCD994C6}" destId="{7BACDA76-6D8C-4784-B109-2AB6E93FEDC0}" srcOrd="0" destOrd="0" presId="urn:microsoft.com/office/officeart/2008/layout/CircularPictureCallout"/>
    <dgm:cxn modelId="{2311A6EF-B963-4259-BDF0-144CE6909F46}" srcId="{00BEA620-E237-44DE-AC34-710700D3FB3C}" destId="{7A4075D4-6C34-485A-B3C6-717798B04FFB}" srcOrd="0" destOrd="0" parTransId="{FA9C2177-BA61-4A5F-ABB9-556E4817E146}" sibTransId="{2DFB01D3-5BC4-4307-AF44-6303BCD994C6}"/>
    <dgm:cxn modelId="{56B9BB9F-BDD3-4799-900E-DAB6A303EFB3}" type="presParOf" srcId="{CD0C9FD2-286C-47A6-9564-B8EC6633FE3A}" destId="{11A88160-DBE4-46F6-BB2F-F25F31A78E50}" srcOrd="0" destOrd="0" presId="urn:microsoft.com/office/officeart/2008/layout/CircularPictureCallout"/>
    <dgm:cxn modelId="{D76B14C0-C349-4854-A81D-B599B7A6D703}" type="presParOf" srcId="{11A88160-DBE4-46F6-BB2F-F25F31A78E50}" destId="{54191CCA-39A2-42E6-B27B-2664A0037C58}" srcOrd="0" destOrd="0" presId="urn:microsoft.com/office/officeart/2008/layout/CircularPictureCallout"/>
    <dgm:cxn modelId="{1851C2BF-6D7C-4792-8BA9-32E824FC24DA}" type="presParOf" srcId="{54191CCA-39A2-42E6-B27B-2664A0037C58}" destId="{7BACDA76-6D8C-4784-B109-2AB6E93FEDC0}" srcOrd="0" destOrd="0" presId="urn:microsoft.com/office/officeart/2008/layout/CircularPictureCallout"/>
    <dgm:cxn modelId="{07CF4980-C698-461B-A397-F971E5D6C1CC}" type="presParOf" srcId="{11A88160-DBE4-46F6-BB2F-F25F31A78E50}" destId="{E49F96EC-E0C3-4CCE-BFED-45F818E0976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6A701-7523-4CED-8AF3-1D3F0A381AA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0B2F037-B301-43CA-AAA7-0859DF83311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661D16E-7839-4511-ADE2-077CFBEB8E7B}" type="parTrans" cxnId="{202C1C9B-FAEA-49BF-83C8-7E3CED24A7FE}">
      <dgm:prSet/>
      <dgm:spPr/>
      <dgm:t>
        <a:bodyPr/>
        <a:lstStyle/>
        <a:p>
          <a:endParaRPr lang="en-US"/>
        </a:p>
      </dgm:t>
    </dgm:pt>
    <dgm:pt modelId="{8577DBAF-5E85-40CA-B261-04ECC57E9783}" type="sibTrans" cxnId="{202C1C9B-FAEA-49BF-83C8-7E3CED24A7F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ma imagem com escova, ferramenta, escova dos dentes, Higiente oral&#10;&#10;Descrição gerada automaticamente">
            <a:extLst>
              <a:ext uri="{FF2B5EF4-FFF2-40B4-BE49-F238E27FC236}">
                <a16:creationId xmlns:a16="http://schemas.microsoft.com/office/drawing/2014/main" id="{6255590A-D37B-540F-25C6-A1114F3683E4}"/>
              </a:ext>
            </a:extLst>
          </dgm14:cNvPr>
        </a:ext>
      </dgm:extLst>
    </dgm:pt>
    <dgm:pt modelId="{62D7DF0E-588C-4D03-9260-F5FADE9A3898}" type="pres">
      <dgm:prSet presAssocID="{3B86A701-7523-4CED-8AF3-1D3F0A381AAE}" presName="Name0" presStyleCnt="0">
        <dgm:presLayoutVars>
          <dgm:chMax val="7"/>
          <dgm:chPref val="7"/>
          <dgm:dir/>
        </dgm:presLayoutVars>
      </dgm:prSet>
      <dgm:spPr/>
    </dgm:pt>
    <dgm:pt modelId="{E584C44A-F5A7-4125-92C1-DD15F6CF8E00}" type="pres">
      <dgm:prSet presAssocID="{3B86A701-7523-4CED-8AF3-1D3F0A381AAE}" presName="Name1" presStyleCnt="0"/>
      <dgm:spPr/>
    </dgm:pt>
    <dgm:pt modelId="{E1D5E9D6-5E1F-4F36-BBB6-F0ED52163473}" type="pres">
      <dgm:prSet presAssocID="{8577DBAF-5E85-40CA-B261-04ECC57E9783}" presName="picture_1" presStyleCnt="0"/>
      <dgm:spPr/>
    </dgm:pt>
    <dgm:pt modelId="{6C4B070C-E1AA-420E-9A34-560FC104F173}" type="pres">
      <dgm:prSet presAssocID="{8577DBAF-5E85-40CA-B261-04ECC57E9783}" presName="pictureRepeatNode" presStyleLbl="alignImgPlace1" presStyleIdx="0" presStyleCnt="1" custScaleX="163530" custScaleY="153039" custLinFactNeighborX="-26745" custLinFactNeighborY="18360"/>
      <dgm:spPr/>
    </dgm:pt>
    <dgm:pt modelId="{3DD54C68-8B10-4532-B4B1-B55FA106DEDF}" type="pres">
      <dgm:prSet presAssocID="{E0B2F037-B301-43CA-AAA7-0859DF83311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0FB9784-1712-49BE-9BB8-0533133F5AE8}" type="presOf" srcId="{8577DBAF-5E85-40CA-B261-04ECC57E9783}" destId="{6C4B070C-E1AA-420E-9A34-560FC104F173}" srcOrd="0" destOrd="0" presId="urn:microsoft.com/office/officeart/2008/layout/CircularPictureCallout"/>
    <dgm:cxn modelId="{202C1C9B-FAEA-49BF-83C8-7E3CED24A7FE}" srcId="{3B86A701-7523-4CED-8AF3-1D3F0A381AAE}" destId="{E0B2F037-B301-43CA-AAA7-0859DF83311E}" srcOrd="0" destOrd="0" parTransId="{6661D16E-7839-4511-ADE2-077CFBEB8E7B}" sibTransId="{8577DBAF-5E85-40CA-B261-04ECC57E9783}"/>
    <dgm:cxn modelId="{D1EB15AA-9E7D-4D3D-8A62-7A243357C9AB}" type="presOf" srcId="{E0B2F037-B301-43CA-AAA7-0859DF83311E}" destId="{3DD54C68-8B10-4532-B4B1-B55FA106DEDF}" srcOrd="0" destOrd="0" presId="urn:microsoft.com/office/officeart/2008/layout/CircularPictureCallout"/>
    <dgm:cxn modelId="{1F5790B5-779A-4F4B-B87A-F8E7F909136A}" type="presOf" srcId="{3B86A701-7523-4CED-8AF3-1D3F0A381AAE}" destId="{62D7DF0E-588C-4D03-9260-F5FADE9A3898}" srcOrd="0" destOrd="0" presId="urn:microsoft.com/office/officeart/2008/layout/CircularPictureCallout"/>
    <dgm:cxn modelId="{4775BFF1-A51E-4164-B0C6-C8EC7923C1E9}" type="presParOf" srcId="{62D7DF0E-588C-4D03-9260-F5FADE9A3898}" destId="{E584C44A-F5A7-4125-92C1-DD15F6CF8E00}" srcOrd="0" destOrd="0" presId="urn:microsoft.com/office/officeart/2008/layout/CircularPictureCallout"/>
    <dgm:cxn modelId="{30BCED48-0D90-41C1-A2A1-FE03A49F6E1E}" type="presParOf" srcId="{E584C44A-F5A7-4125-92C1-DD15F6CF8E00}" destId="{E1D5E9D6-5E1F-4F36-BBB6-F0ED52163473}" srcOrd="0" destOrd="0" presId="urn:microsoft.com/office/officeart/2008/layout/CircularPictureCallout"/>
    <dgm:cxn modelId="{42AC2F88-12B1-408E-A89F-D8762DFB4725}" type="presParOf" srcId="{E1D5E9D6-5E1F-4F36-BBB6-F0ED52163473}" destId="{6C4B070C-E1AA-420E-9A34-560FC104F173}" srcOrd="0" destOrd="0" presId="urn:microsoft.com/office/officeart/2008/layout/CircularPictureCallout"/>
    <dgm:cxn modelId="{507B3D5F-435D-4102-9123-A904239DACD8}" type="presParOf" srcId="{E584C44A-F5A7-4125-92C1-DD15F6CF8E00}" destId="{3DD54C68-8B10-4532-B4B1-B55FA106DED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229F1-4C79-4B2B-91D7-0D6F1B37C4D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ED7CF48-6879-456C-8074-F2D727DD091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526BC8CD-B6F7-405B-B960-404631AAE8F9}" type="parTrans" cxnId="{676A0A72-BA1E-473C-8597-CD494A92279B}">
      <dgm:prSet/>
      <dgm:spPr/>
      <dgm:t>
        <a:bodyPr/>
        <a:lstStyle/>
        <a:p>
          <a:endParaRPr lang="en-US"/>
        </a:p>
      </dgm:t>
    </dgm:pt>
    <dgm:pt modelId="{1D218EFD-3E1C-4013-8266-4913029B9266}" type="sibTrans" cxnId="{676A0A72-BA1E-473C-8597-CD494A92279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ma imagem com escova dos dentes, ferramenta, escova, Higiente oral&#10;&#10;Descrição gerada automaticamente">
            <a:extLst>
              <a:ext uri="{FF2B5EF4-FFF2-40B4-BE49-F238E27FC236}">
                <a16:creationId xmlns:a16="http://schemas.microsoft.com/office/drawing/2014/main" id="{C671FFFE-2AF5-ECCF-9DF3-7EA9C5438CC8}"/>
              </a:ext>
            </a:extLst>
          </dgm14:cNvPr>
        </a:ext>
      </dgm:extLst>
    </dgm:pt>
    <dgm:pt modelId="{231595BE-74F7-49BC-B227-F163CD053205}" type="pres">
      <dgm:prSet presAssocID="{052229F1-4C79-4B2B-91D7-0D6F1B37C4D5}" presName="Name0" presStyleCnt="0">
        <dgm:presLayoutVars>
          <dgm:chMax val="7"/>
          <dgm:chPref val="7"/>
          <dgm:dir/>
        </dgm:presLayoutVars>
      </dgm:prSet>
      <dgm:spPr/>
    </dgm:pt>
    <dgm:pt modelId="{41EFB6AA-D8CD-4808-8A42-504B7BDA4106}" type="pres">
      <dgm:prSet presAssocID="{052229F1-4C79-4B2B-91D7-0D6F1B37C4D5}" presName="Name1" presStyleCnt="0"/>
      <dgm:spPr/>
    </dgm:pt>
    <dgm:pt modelId="{4AB932A3-F836-4395-A37B-8BDB8EA1F1C5}" type="pres">
      <dgm:prSet presAssocID="{1D218EFD-3E1C-4013-8266-4913029B9266}" presName="picture_1" presStyleCnt="0"/>
      <dgm:spPr/>
    </dgm:pt>
    <dgm:pt modelId="{C3ED4189-16B1-49B6-B91C-81DBB9F5C956}" type="pres">
      <dgm:prSet presAssocID="{1D218EFD-3E1C-4013-8266-4913029B9266}" presName="pictureRepeatNode" presStyleLbl="alignImgPlace1" presStyleIdx="0" presStyleCnt="1" custScaleX="132159" custScaleY="130075" custLinFactNeighborX="-11013" custLinFactNeighborY="17942"/>
      <dgm:spPr/>
    </dgm:pt>
    <dgm:pt modelId="{9888E3D5-1C00-4721-91C1-7D618D6EB2CF}" type="pres">
      <dgm:prSet presAssocID="{7ED7CF48-6879-456C-8074-F2D727DD0914}" presName="text_1" presStyleLbl="node1" presStyleIdx="0" presStyleCnt="0">
        <dgm:presLayoutVars>
          <dgm:bulletEnabled val="1"/>
        </dgm:presLayoutVars>
      </dgm:prSet>
      <dgm:spPr/>
    </dgm:pt>
  </dgm:ptLst>
  <dgm:cxnLst>
    <dgm:cxn modelId="{676A0A72-BA1E-473C-8597-CD494A92279B}" srcId="{052229F1-4C79-4B2B-91D7-0D6F1B37C4D5}" destId="{7ED7CF48-6879-456C-8074-F2D727DD0914}" srcOrd="0" destOrd="0" parTransId="{526BC8CD-B6F7-405B-B960-404631AAE8F9}" sibTransId="{1D218EFD-3E1C-4013-8266-4913029B9266}"/>
    <dgm:cxn modelId="{60DACFAD-1EC6-497D-B8DA-D96723821D6C}" type="presOf" srcId="{052229F1-4C79-4B2B-91D7-0D6F1B37C4D5}" destId="{231595BE-74F7-49BC-B227-F163CD053205}" srcOrd="0" destOrd="0" presId="urn:microsoft.com/office/officeart/2008/layout/CircularPictureCallout"/>
    <dgm:cxn modelId="{58820FC7-6002-43CC-9EE1-E104397A78C3}" type="presOf" srcId="{7ED7CF48-6879-456C-8074-F2D727DD0914}" destId="{9888E3D5-1C00-4721-91C1-7D618D6EB2CF}" srcOrd="0" destOrd="0" presId="urn:microsoft.com/office/officeart/2008/layout/CircularPictureCallout"/>
    <dgm:cxn modelId="{135EB6E3-DA1A-41E4-A12F-5F754B516999}" type="presOf" srcId="{1D218EFD-3E1C-4013-8266-4913029B9266}" destId="{C3ED4189-16B1-49B6-B91C-81DBB9F5C956}" srcOrd="0" destOrd="0" presId="urn:microsoft.com/office/officeart/2008/layout/CircularPictureCallout"/>
    <dgm:cxn modelId="{91C6875C-D7A4-45C9-94D8-1A07C9A46F28}" type="presParOf" srcId="{231595BE-74F7-49BC-B227-F163CD053205}" destId="{41EFB6AA-D8CD-4808-8A42-504B7BDA4106}" srcOrd="0" destOrd="0" presId="urn:microsoft.com/office/officeart/2008/layout/CircularPictureCallout"/>
    <dgm:cxn modelId="{1D83FE23-3F38-4900-85E2-6304DAB1F9CA}" type="presParOf" srcId="{41EFB6AA-D8CD-4808-8A42-504B7BDA4106}" destId="{4AB932A3-F836-4395-A37B-8BDB8EA1F1C5}" srcOrd="0" destOrd="0" presId="urn:microsoft.com/office/officeart/2008/layout/CircularPictureCallout"/>
    <dgm:cxn modelId="{7B68C4D8-33BF-4768-B817-06B61CCD82DB}" type="presParOf" srcId="{4AB932A3-F836-4395-A37B-8BDB8EA1F1C5}" destId="{C3ED4189-16B1-49B6-B91C-81DBB9F5C956}" srcOrd="0" destOrd="0" presId="urn:microsoft.com/office/officeart/2008/layout/CircularPictureCallout"/>
    <dgm:cxn modelId="{C37EF656-70BA-4935-AAC5-0C6E28D928B2}" type="presParOf" srcId="{41EFB6AA-D8CD-4808-8A42-504B7BDA4106}" destId="{9888E3D5-1C00-4721-91C1-7D618D6EB2C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979963-616E-4F4E-A724-0E24F8A4CBD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19613C0-2B20-4816-9DA2-4504394C57E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9CD1EA4-A733-4BF1-A70C-9869B3E3591B}" type="parTrans" cxnId="{4F4C78E6-48FC-4B08-97C6-71DA304F2DAA}">
      <dgm:prSet/>
      <dgm:spPr/>
      <dgm:t>
        <a:bodyPr/>
        <a:lstStyle/>
        <a:p>
          <a:endParaRPr lang="en-US"/>
        </a:p>
      </dgm:t>
    </dgm:pt>
    <dgm:pt modelId="{D2A7073C-7624-4072-9282-2AA3ACFAEC79}" type="sibTrans" cxnId="{4F4C78E6-48FC-4B08-97C6-71DA304F2DA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ma imagem com pessoa, eletrodoméstico, Eletrodoméstico, interior&#10;&#10;Descrição gerada automaticamente">
            <a:extLst>
              <a:ext uri="{FF2B5EF4-FFF2-40B4-BE49-F238E27FC236}">
                <a16:creationId xmlns:a16="http://schemas.microsoft.com/office/drawing/2014/main" id="{42A0C301-0804-DFAF-F534-3BC29DF0050F}"/>
              </a:ext>
            </a:extLst>
          </dgm14:cNvPr>
        </a:ext>
      </dgm:extLst>
    </dgm:pt>
    <dgm:pt modelId="{25F0CA23-398B-4DCD-B911-E4AFBC721696}" type="pres">
      <dgm:prSet presAssocID="{BE979963-616E-4F4E-A724-0E24F8A4CBDB}" presName="Name0" presStyleCnt="0">
        <dgm:presLayoutVars>
          <dgm:chMax val="7"/>
          <dgm:chPref val="7"/>
          <dgm:dir/>
        </dgm:presLayoutVars>
      </dgm:prSet>
      <dgm:spPr/>
    </dgm:pt>
    <dgm:pt modelId="{C92F7A30-9D91-47CA-9369-B370D088568E}" type="pres">
      <dgm:prSet presAssocID="{BE979963-616E-4F4E-A724-0E24F8A4CBDB}" presName="Name1" presStyleCnt="0"/>
      <dgm:spPr/>
    </dgm:pt>
    <dgm:pt modelId="{4C018FA5-AA8C-44EF-B64F-65C394F812B5}" type="pres">
      <dgm:prSet presAssocID="{D2A7073C-7624-4072-9282-2AA3ACFAEC79}" presName="picture_1" presStyleCnt="0"/>
      <dgm:spPr/>
    </dgm:pt>
    <dgm:pt modelId="{3C7154A7-E829-495B-8349-9B9A0DBACE70}" type="pres">
      <dgm:prSet presAssocID="{D2A7073C-7624-4072-9282-2AA3ACFAEC79}" presName="pictureRepeatNode" presStyleLbl="alignImgPlace1" presStyleIdx="0" presStyleCnt="1" custLinFactX="100000" custLinFactNeighborX="198929" custLinFactNeighborY="-4250"/>
      <dgm:spPr/>
    </dgm:pt>
    <dgm:pt modelId="{1BB849E8-66FE-4C55-A0EC-C928F6C7C982}" type="pres">
      <dgm:prSet presAssocID="{019613C0-2B20-4816-9DA2-4504394C57ED}" presName="text_1" presStyleLbl="node1" presStyleIdx="0" presStyleCnt="0">
        <dgm:presLayoutVars>
          <dgm:bulletEnabled val="1"/>
        </dgm:presLayoutVars>
      </dgm:prSet>
      <dgm:spPr/>
    </dgm:pt>
  </dgm:ptLst>
  <dgm:cxnLst>
    <dgm:cxn modelId="{F9B4B10F-E9B6-4E27-9B91-75158813BFB3}" type="presOf" srcId="{D2A7073C-7624-4072-9282-2AA3ACFAEC79}" destId="{3C7154A7-E829-495B-8349-9B9A0DBACE70}" srcOrd="0" destOrd="0" presId="urn:microsoft.com/office/officeart/2008/layout/CircularPictureCallout"/>
    <dgm:cxn modelId="{91D7C975-86EA-46CE-9738-39D4F76C079E}" type="presOf" srcId="{019613C0-2B20-4816-9DA2-4504394C57ED}" destId="{1BB849E8-66FE-4C55-A0EC-C928F6C7C982}" srcOrd="0" destOrd="0" presId="urn:microsoft.com/office/officeart/2008/layout/CircularPictureCallout"/>
    <dgm:cxn modelId="{F37E3EB1-4D1B-4568-919F-777FE0AF322F}" type="presOf" srcId="{BE979963-616E-4F4E-A724-0E24F8A4CBDB}" destId="{25F0CA23-398B-4DCD-B911-E4AFBC721696}" srcOrd="0" destOrd="0" presId="urn:microsoft.com/office/officeart/2008/layout/CircularPictureCallout"/>
    <dgm:cxn modelId="{4F4C78E6-48FC-4B08-97C6-71DA304F2DAA}" srcId="{BE979963-616E-4F4E-A724-0E24F8A4CBDB}" destId="{019613C0-2B20-4816-9DA2-4504394C57ED}" srcOrd="0" destOrd="0" parTransId="{D9CD1EA4-A733-4BF1-A70C-9869B3E3591B}" sibTransId="{D2A7073C-7624-4072-9282-2AA3ACFAEC79}"/>
    <dgm:cxn modelId="{E3A47701-BBA2-4382-A55D-346D4BE8783D}" type="presParOf" srcId="{25F0CA23-398B-4DCD-B911-E4AFBC721696}" destId="{C92F7A30-9D91-47CA-9369-B370D088568E}" srcOrd="0" destOrd="0" presId="urn:microsoft.com/office/officeart/2008/layout/CircularPictureCallout"/>
    <dgm:cxn modelId="{A7665C86-F1D5-4F48-A305-1D88A884DBFE}" type="presParOf" srcId="{C92F7A30-9D91-47CA-9369-B370D088568E}" destId="{4C018FA5-AA8C-44EF-B64F-65C394F812B5}" srcOrd="0" destOrd="0" presId="urn:microsoft.com/office/officeart/2008/layout/CircularPictureCallout"/>
    <dgm:cxn modelId="{82993065-967C-45BA-A310-32A77B3F986D}" type="presParOf" srcId="{4C018FA5-AA8C-44EF-B64F-65C394F812B5}" destId="{3C7154A7-E829-495B-8349-9B9A0DBACE70}" srcOrd="0" destOrd="0" presId="urn:microsoft.com/office/officeart/2008/layout/CircularPictureCallout"/>
    <dgm:cxn modelId="{79394022-D556-4D62-BDBC-F7B8F605D90C}" type="presParOf" srcId="{C92F7A30-9D91-47CA-9369-B370D088568E}" destId="{1BB849E8-66FE-4C55-A0EC-C928F6C7C98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A621-B23E-4BCA-B266-CCEF6DF37107}">
      <dsp:nvSpPr>
        <dsp:cNvPr id="0" name=""/>
        <dsp:cNvSpPr/>
      </dsp:nvSpPr>
      <dsp:spPr>
        <a:xfrm>
          <a:off x="273055" y="-21569"/>
          <a:ext cx="2069437" cy="19005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6E2F9-229F-4F55-8782-2198C73ACA3C}">
      <dsp:nvSpPr>
        <dsp:cNvPr id="0" name=""/>
        <dsp:cNvSpPr/>
      </dsp:nvSpPr>
      <dsp:spPr>
        <a:xfrm>
          <a:off x="851831" y="967520"/>
          <a:ext cx="801724" cy="4133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</a:t>
          </a:r>
        </a:p>
      </dsp:txBody>
      <dsp:txXfrm>
        <a:off x="851831" y="967520"/>
        <a:ext cx="801724" cy="413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64A3-64D1-4375-B12F-7E0BD88ABE58}">
      <dsp:nvSpPr>
        <dsp:cNvPr id="0" name=""/>
        <dsp:cNvSpPr/>
      </dsp:nvSpPr>
      <dsp:spPr>
        <a:xfrm>
          <a:off x="19051" y="32237"/>
          <a:ext cx="1997918" cy="18903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EFEEA-7782-43D0-9D63-B21629EBAA72}">
      <dsp:nvSpPr>
        <dsp:cNvPr id="0" name=""/>
        <dsp:cNvSpPr/>
      </dsp:nvSpPr>
      <dsp:spPr>
        <a:xfrm>
          <a:off x="792352" y="1038711"/>
          <a:ext cx="745744" cy="3845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</a:t>
          </a:r>
        </a:p>
      </dsp:txBody>
      <dsp:txXfrm>
        <a:off x="792352" y="1038711"/>
        <a:ext cx="745744" cy="384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4D770-3CB9-4D38-B754-622FB3D014C2}">
      <dsp:nvSpPr>
        <dsp:cNvPr id="0" name=""/>
        <dsp:cNvSpPr/>
      </dsp:nvSpPr>
      <dsp:spPr>
        <a:xfrm>
          <a:off x="407561" y="887339"/>
          <a:ext cx="2026761" cy="202676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FC620-557E-4786-84CB-3BA1E1D27377}">
      <dsp:nvSpPr>
        <dsp:cNvPr id="0" name=""/>
        <dsp:cNvSpPr/>
      </dsp:nvSpPr>
      <dsp:spPr>
        <a:xfrm>
          <a:off x="1378197" y="1599259"/>
          <a:ext cx="1297127" cy="6688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</a:p>
      </dsp:txBody>
      <dsp:txXfrm>
        <a:off x="1378197" y="1599259"/>
        <a:ext cx="1297127" cy="668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CDA76-6D8C-4784-B109-2AB6E93FEDC0}">
      <dsp:nvSpPr>
        <dsp:cNvPr id="0" name=""/>
        <dsp:cNvSpPr/>
      </dsp:nvSpPr>
      <dsp:spPr>
        <a:xfrm>
          <a:off x="679449" y="576646"/>
          <a:ext cx="2000910" cy="20009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F96EC-E0C3-4CCE-BFED-45F818E09768}">
      <dsp:nvSpPr>
        <dsp:cNvPr id="0" name=""/>
        <dsp:cNvSpPr/>
      </dsp:nvSpPr>
      <dsp:spPr>
        <a:xfrm>
          <a:off x="1360619" y="1404783"/>
          <a:ext cx="1280582" cy="6603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</a:p>
      </dsp:txBody>
      <dsp:txXfrm>
        <a:off x="1360619" y="1404783"/>
        <a:ext cx="1280582" cy="660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070C-E1AA-420E-9A34-560FC104F173}">
      <dsp:nvSpPr>
        <dsp:cNvPr id="0" name=""/>
        <dsp:cNvSpPr/>
      </dsp:nvSpPr>
      <dsp:spPr>
        <a:xfrm>
          <a:off x="0" y="27422"/>
          <a:ext cx="1915528" cy="1792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54C68-8B10-4532-B4B1-B55FA106DEDF}">
      <dsp:nvSpPr>
        <dsp:cNvPr id="0" name=""/>
        <dsp:cNvSpPr/>
      </dsp:nvSpPr>
      <dsp:spPr>
        <a:xfrm>
          <a:off x="796526" y="946343"/>
          <a:ext cx="749671" cy="386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</a:t>
          </a:r>
        </a:p>
      </dsp:txBody>
      <dsp:txXfrm>
        <a:off x="796526" y="946343"/>
        <a:ext cx="749671" cy="3865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4189-16B1-49B6-B91C-81DBB9F5C956}">
      <dsp:nvSpPr>
        <dsp:cNvPr id="0" name=""/>
        <dsp:cNvSpPr/>
      </dsp:nvSpPr>
      <dsp:spPr>
        <a:xfrm>
          <a:off x="330200" y="52232"/>
          <a:ext cx="1905005" cy="1874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8E3D5-1C00-4721-91C1-7D618D6EB2CF}">
      <dsp:nvSpPr>
        <dsp:cNvPr id="0" name=""/>
        <dsp:cNvSpPr/>
      </dsp:nvSpPr>
      <dsp:spPr>
        <a:xfrm>
          <a:off x="980185" y="1008284"/>
          <a:ext cx="922528" cy="4756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>
        <a:off x="980185" y="1008284"/>
        <a:ext cx="922528" cy="475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54A7-E829-495B-8349-9B9A0DBACE70}">
      <dsp:nvSpPr>
        <dsp:cNvPr id="0" name=""/>
        <dsp:cNvSpPr/>
      </dsp:nvSpPr>
      <dsp:spPr>
        <a:xfrm>
          <a:off x="1554202" y="139697"/>
          <a:ext cx="1554202" cy="15542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849E8-66FE-4C55-A0EC-C928F6C7C982}">
      <dsp:nvSpPr>
        <dsp:cNvPr id="0" name=""/>
        <dsp:cNvSpPr/>
      </dsp:nvSpPr>
      <dsp:spPr>
        <a:xfrm>
          <a:off x="1056857" y="1031032"/>
          <a:ext cx="994689" cy="5128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1056857" y="1031032"/>
        <a:ext cx="994689" cy="512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0546-A55A-48CB-95E6-89FA176828A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2E5E-0361-45DD-BC4B-11221F71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2E5E-0361-45DD-BC4B-11221F71C4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2E5E-0361-45DD-BC4B-11221F71C4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2E5E-0361-45DD-BC4B-11221F71C4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936F-B768-C44B-BCF7-6357F544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2B79C-7603-294C-AFB3-32A815E01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8AAB8-CC83-5D46-8ED8-7E8EF5003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5257C-A5CD-8B46-BA09-152A9B9A9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ED3E3-A41D-9A46-917F-23B960599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06DFC-FD04-EE4E-9BE1-30C38673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29F8C-3E84-9041-A9BC-4ADC758BD95C}" type="datetimeFigureOut">
              <a:rPr lang="en-PT" smtClean="0"/>
              <a:t>07/24/2023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9ECB0-8B9E-D048-8FD8-984C4015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F47CD-288F-CE4A-8DF9-2E60E184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45B4-0E93-874A-95DC-603DA47DB69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896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DEA7-89F9-4D58-9401-35D5ACA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C5801-0A82-4751-983C-4AF4E58BD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8E335-8965-49F5-A441-316454B5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4AF6F-C4BD-4347-820D-52B0511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5421-5F3B-4A63-AC92-307A2562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D8F69-FA53-4296-814B-F0FB1AE1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AFC5-737B-4374-B1CF-0FD7049B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39858-9B73-41D9-B4D6-65D03EB83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2F99-9426-4B9D-95C8-3D3FD56D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F1C54-39FB-4A32-8F72-7009CF7B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AD24-CB82-4676-A2EE-883324A0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2A153-3889-4464-ABA8-7C8D787A0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0BA07-C584-4105-920F-71D3A99A7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D244-5146-4BF2-B591-2B96B306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CE22-22A8-4A56-BC18-8E0300EC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B415E-7561-4822-8C02-959B1352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6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F9B3-A7BF-47A8-A5EC-ECCC4EBD8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E7D4E-5A87-4040-85CA-68EE0BB5B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6D8B-90C4-4B8C-9C73-CA4E596A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1B16-4016-45BA-8C08-8EFFD524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ACBBF-10B6-4EA5-87F3-C44EAC5A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C9A8-EE91-4B9A-8E9E-5B6E10D1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1BA9-834B-473E-B4A4-E40BDAE4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FE588-C766-4148-9A68-011FDD92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DC890-EF4E-4E4F-887F-81AEEEFC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F39B2-3566-425C-B357-8A51CD76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DB56-6650-461E-B5C9-3C3BCF73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12316-D4AD-46FA-80D0-DE5FE1DE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77F5-316B-441D-901B-2AEFAD67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C7290-FF70-4BC2-9A62-E1B8CC98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0A32-1F77-4968-83B8-C3DB7E08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A4DC-E1A1-4FB8-BC2C-CE9138C0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A6C4-D00F-4470-BC76-D894C9DC1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CD4B6-B256-4418-9693-3E74EE8E3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CA8E0-51BC-45FF-B407-DE788E93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14892-A6CE-4047-99FC-BA092CCD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8A2EC-0518-4252-98F0-C579BEC4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BF30-0E92-4D68-90E7-5F07EEEF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E275E-B9E4-4DC1-97F5-697DB0CF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8CB7A-0DC9-4C67-897C-EEB0ABD8C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B8E3B-BED2-4A61-9B7C-E1F5F8A76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8D635-85E8-47ED-B429-2907DF2B7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1EF87-F63C-4758-B899-A1265EF0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55591-FA7C-4E37-8DE6-8D80E387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88153-4DCF-4B50-AD5E-D5FFCA77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00E3-AE29-4FED-92C7-47F2CBBE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F93DA-0D4B-4CC0-8A99-3D2FC915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7BE55-0D1D-445D-8CED-D46E01D6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A1A1-EAD1-4548-B5E8-8E4AF54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6DA11-437E-4C2F-A112-73AE10AA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BA789-71C1-4AC2-8C32-95C5CBBF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FF574-B21E-4E41-9D0D-A6A8EC7F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F88F-75A7-4BE8-A18E-99468FF5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0BEA-DE3E-4321-98CB-C4278A18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6E1E3-CD3C-40F3-B092-D3A0E48B3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F2C37-3101-427D-AC96-B641164F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489D7-3D6D-42B5-A385-7980716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CF698-9AC6-4FE4-8BC8-0663B14F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8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293AE-D95C-42A5-91B2-3A9FEA74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23BE5-B1B8-4A79-BEB2-84AAB6FC7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72F2-4F08-4156-BBD3-9D4A2E4F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873-3BD0-4C2B-82FD-709B0B7B93C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96FD-F698-48A2-BF07-7E32F4741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C0179-5171-4AD9-948E-4E45ECDE0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C7C59-0840-4407-81BE-B8DBC7EF47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C2AFD-52B7-4001-A33A-876C8E147D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5" y="-2988"/>
            <a:ext cx="12195044" cy="68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7.xm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A7CBC-7E4E-474E-9BE3-505A7FA3C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016"/>
            <a:ext cx="12236447" cy="68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66AB5-1F7D-B347-FE06-8666F4A698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20401" y="5898801"/>
            <a:ext cx="1371600" cy="95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02C0FC"/>
                </a:solidFill>
              </a:rPr>
              <a:t>Classificação dos bens económicos – Resumo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6628A6-9497-88B4-CF02-9E84C5CD848C}"/>
              </a:ext>
            </a:extLst>
          </p:cNvPr>
          <p:cNvSpPr/>
          <p:nvPr/>
        </p:nvSpPr>
        <p:spPr>
          <a:xfrm>
            <a:off x="533826" y="1740941"/>
            <a:ext cx="2566665" cy="9261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 natureza</a:t>
            </a:r>
          </a:p>
        </p:txBody>
      </p: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EC89BE11-DF0B-77CC-B78F-D532F96EA81E}"/>
              </a:ext>
            </a:extLst>
          </p:cNvPr>
          <p:cNvCxnSpPr>
            <a:cxnSpLocks/>
          </p:cNvCxnSpPr>
          <p:nvPr/>
        </p:nvCxnSpPr>
        <p:spPr>
          <a:xfrm>
            <a:off x="3309520" y="2450038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F7AA75A9-7130-DB66-8598-B914DC30E9A6}"/>
              </a:ext>
            </a:extLst>
          </p:cNvPr>
          <p:cNvSpPr/>
          <p:nvPr/>
        </p:nvSpPr>
        <p:spPr>
          <a:xfrm>
            <a:off x="9216295" y="4798428"/>
            <a:ext cx="2734405" cy="432000"/>
          </a:xfrm>
          <a:prstGeom prst="rect">
            <a:avLst/>
          </a:prstGeom>
          <a:solidFill>
            <a:srgbClr val="FFF3CD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de equipamento</a:t>
            </a:r>
            <a:endPara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F0CE6A8-607F-4651-E5DB-5EBBC0CF663C}"/>
              </a:ext>
            </a:extLst>
          </p:cNvPr>
          <p:cNvSpPr/>
          <p:nvPr/>
        </p:nvSpPr>
        <p:spPr>
          <a:xfrm>
            <a:off x="3594558" y="1750086"/>
            <a:ext cx="5073191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materiais (bens)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4C8197F-847D-1DFD-7F9C-45E202E381AF}"/>
              </a:ext>
            </a:extLst>
          </p:cNvPr>
          <p:cNvSpPr/>
          <p:nvPr/>
        </p:nvSpPr>
        <p:spPr>
          <a:xfrm>
            <a:off x="3594558" y="2234268"/>
            <a:ext cx="5073190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imateriais (serviços)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6CA5D8D-1B74-F7E7-B1D5-CBA843BDF8BA}"/>
              </a:ext>
            </a:extLst>
          </p:cNvPr>
          <p:cNvSpPr/>
          <p:nvPr/>
        </p:nvSpPr>
        <p:spPr>
          <a:xfrm>
            <a:off x="3594558" y="2939468"/>
            <a:ext cx="5073189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Duradouros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CDB3B68-8731-1333-DFA3-1438EB4836D9}"/>
              </a:ext>
            </a:extLst>
          </p:cNvPr>
          <p:cNvSpPr/>
          <p:nvPr/>
        </p:nvSpPr>
        <p:spPr>
          <a:xfrm>
            <a:off x="3594558" y="3426257"/>
            <a:ext cx="5073188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duradouros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6B2C0CD-43ED-06D7-CC48-A5D0977F0135}"/>
              </a:ext>
            </a:extLst>
          </p:cNvPr>
          <p:cNvSpPr/>
          <p:nvPr/>
        </p:nvSpPr>
        <p:spPr>
          <a:xfrm>
            <a:off x="3594558" y="4155122"/>
            <a:ext cx="5073192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Sucedâneos (substituíveis ou substitutos)</a:t>
            </a:r>
          </a:p>
        </p:txBody>
      </p: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B328FA39-E228-96D1-CAA9-73DCAE46D850}"/>
              </a:ext>
            </a:extLst>
          </p:cNvPr>
          <p:cNvCxnSpPr>
            <a:cxnSpLocks/>
          </p:cNvCxnSpPr>
          <p:nvPr/>
        </p:nvCxnSpPr>
        <p:spPr>
          <a:xfrm>
            <a:off x="3309520" y="1971545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1CEAE33-2030-BB39-8353-58595DD7B9C4}"/>
              </a:ext>
            </a:extLst>
          </p:cNvPr>
          <p:cNvCxnSpPr>
            <a:cxnSpLocks/>
          </p:cNvCxnSpPr>
          <p:nvPr/>
        </p:nvCxnSpPr>
        <p:spPr>
          <a:xfrm>
            <a:off x="3309520" y="1952550"/>
            <a:ext cx="0" cy="51480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Unidirecional 35">
            <a:extLst>
              <a:ext uri="{FF2B5EF4-FFF2-40B4-BE49-F238E27FC236}">
                <a16:creationId xmlns:a16="http://schemas.microsoft.com/office/drawing/2014/main" id="{7FFFAE74-0A3C-9EFD-2251-02C29E965208}"/>
              </a:ext>
            </a:extLst>
          </p:cNvPr>
          <p:cNvCxnSpPr>
            <a:cxnSpLocks/>
          </p:cNvCxnSpPr>
          <p:nvPr/>
        </p:nvCxnSpPr>
        <p:spPr>
          <a:xfrm>
            <a:off x="3091602" y="2209808"/>
            <a:ext cx="216000" cy="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FCFE1A6C-B65E-7A1C-5016-C446BD162A1E}"/>
              </a:ext>
            </a:extLst>
          </p:cNvPr>
          <p:cNvCxnSpPr>
            <a:cxnSpLocks/>
          </p:cNvCxnSpPr>
          <p:nvPr/>
        </p:nvCxnSpPr>
        <p:spPr>
          <a:xfrm>
            <a:off x="3309520" y="3156298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982D9B1B-620F-D25C-8073-01CADBE844D1}"/>
              </a:ext>
            </a:extLst>
          </p:cNvPr>
          <p:cNvSpPr/>
          <p:nvPr/>
        </p:nvSpPr>
        <p:spPr>
          <a:xfrm>
            <a:off x="3594558" y="4640177"/>
            <a:ext cx="5073188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8E734D3-7937-75F8-07D8-B12822264BC7}"/>
              </a:ext>
            </a:extLst>
          </p:cNvPr>
          <p:cNvSpPr/>
          <p:nvPr/>
        </p:nvSpPr>
        <p:spPr>
          <a:xfrm>
            <a:off x="3594558" y="5398818"/>
            <a:ext cx="5073188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B3307B1-EC6C-0A42-AAA3-9A423787D11E}"/>
              </a:ext>
            </a:extLst>
          </p:cNvPr>
          <p:cNvSpPr/>
          <p:nvPr/>
        </p:nvSpPr>
        <p:spPr>
          <a:xfrm>
            <a:off x="3594558" y="5898801"/>
            <a:ext cx="5073188" cy="432000"/>
          </a:xfrm>
          <a:prstGeom prst="rect">
            <a:avLst/>
          </a:prstGeom>
          <a:noFill/>
          <a:ln w="19050">
            <a:solidFill>
              <a:srgbClr val="DFA3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consumo</a:t>
            </a:r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3CCC2768-9AF7-F203-ACA7-90BD16BAD634}"/>
              </a:ext>
            </a:extLst>
          </p:cNvPr>
          <p:cNvCxnSpPr>
            <a:cxnSpLocks/>
          </p:cNvCxnSpPr>
          <p:nvPr/>
        </p:nvCxnSpPr>
        <p:spPr>
          <a:xfrm>
            <a:off x="3309520" y="3638827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8BB5D0D-653A-76BE-2CF8-2B897042D5C5}"/>
              </a:ext>
            </a:extLst>
          </p:cNvPr>
          <p:cNvCxnSpPr>
            <a:cxnSpLocks/>
          </p:cNvCxnSpPr>
          <p:nvPr/>
        </p:nvCxnSpPr>
        <p:spPr>
          <a:xfrm>
            <a:off x="3309520" y="4851854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29C2542F-8569-6335-1144-59731BF60178}"/>
              </a:ext>
            </a:extLst>
          </p:cNvPr>
          <p:cNvCxnSpPr>
            <a:cxnSpLocks/>
          </p:cNvCxnSpPr>
          <p:nvPr/>
        </p:nvCxnSpPr>
        <p:spPr>
          <a:xfrm>
            <a:off x="3309520" y="4361004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0E065EA0-663A-5176-6BB6-4EB3DDFCB888}"/>
              </a:ext>
            </a:extLst>
          </p:cNvPr>
          <p:cNvCxnSpPr>
            <a:cxnSpLocks/>
          </p:cNvCxnSpPr>
          <p:nvPr/>
        </p:nvCxnSpPr>
        <p:spPr>
          <a:xfrm>
            <a:off x="3309520" y="5607542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FDDE86FA-71C1-13CE-4B94-EC5B17BE9086}"/>
              </a:ext>
            </a:extLst>
          </p:cNvPr>
          <p:cNvCxnSpPr>
            <a:cxnSpLocks/>
          </p:cNvCxnSpPr>
          <p:nvPr/>
        </p:nvCxnSpPr>
        <p:spPr>
          <a:xfrm>
            <a:off x="3309520" y="6102428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128EB348-7B86-9D41-51F8-54B01F33F587}"/>
              </a:ext>
            </a:extLst>
          </p:cNvPr>
          <p:cNvCxnSpPr>
            <a:cxnSpLocks/>
          </p:cNvCxnSpPr>
          <p:nvPr/>
        </p:nvCxnSpPr>
        <p:spPr>
          <a:xfrm>
            <a:off x="3309520" y="3143111"/>
            <a:ext cx="0" cy="51480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FEB0AE1-0D25-B53B-1732-0B3FBEDF5C17}"/>
              </a:ext>
            </a:extLst>
          </p:cNvPr>
          <p:cNvCxnSpPr>
            <a:cxnSpLocks/>
          </p:cNvCxnSpPr>
          <p:nvPr/>
        </p:nvCxnSpPr>
        <p:spPr>
          <a:xfrm>
            <a:off x="3309520" y="4349411"/>
            <a:ext cx="0" cy="51480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0357C0F5-6D51-379D-1902-97919EAFFD5D}"/>
              </a:ext>
            </a:extLst>
          </p:cNvPr>
          <p:cNvCxnSpPr>
            <a:cxnSpLocks/>
          </p:cNvCxnSpPr>
          <p:nvPr/>
        </p:nvCxnSpPr>
        <p:spPr>
          <a:xfrm>
            <a:off x="3309520" y="5600001"/>
            <a:ext cx="0" cy="51480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0E69B67-A15C-7005-1F6E-B1AA0123D7AD}"/>
              </a:ext>
            </a:extLst>
          </p:cNvPr>
          <p:cNvCxnSpPr>
            <a:cxnSpLocks/>
          </p:cNvCxnSpPr>
          <p:nvPr/>
        </p:nvCxnSpPr>
        <p:spPr>
          <a:xfrm>
            <a:off x="3091602" y="3413900"/>
            <a:ext cx="216000" cy="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6ADA8D68-F2C4-F2FE-E401-E0EAD398B037}"/>
              </a:ext>
            </a:extLst>
          </p:cNvPr>
          <p:cNvCxnSpPr>
            <a:cxnSpLocks/>
          </p:cNvCxnSpPr>
          <p:nvPr/>
        </p:nvCxnSpPr>
        <p:spPr>
          <a:xfrm>
            <a:off x="3091602" y="4614369"/>
            <a:ext cx="216000" cy="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A0147CBD-5EA3-678F-2E4B-1DF26B266A9E}"/>
              </a:ext>
            </a:extLst>
          </p:cNvPr>
          <p:cNvCxnSpPr>
            <a:cxnSpLocks/>
          </p:cNvCxnSpPr>
          <p:nvPr/>
        </p:nvCxnSpPr>
        <p:spPr>
          <a:xfrm>
            <a:off x="3103959" y="5855532"/>
            <a:ext cx="216000" cy="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4AAC1C-9651-3477-12E4-0AEC5FFE57FE}"/>
              </a:ext>
            </a:extLst>
          </p:cNvPr>
          <p:cNvSpPr/>
          <p:nvPr/>
        </p:nvSpPr>
        <p:spPr>
          <a:xfrm>
            <a:off x="533826" y="2945036"/>
            <a:ext cx="2566665" cy="9261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 duração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30F63FC-68DE-C0AA-F516-3C8CBAF77019}"/>
              </a:ext>
            </a:extLst>
          </p:cNvPr>
          <p:cNvSpPr/>
          <p:nvPr/>
        </p:nvSpPr>
        <p:spPr>
          <a:xfrm>
            <a:off x="533826" y="4154338"/>
            <a:ext cx="2566665" cy="9261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às relações que estabelecem com outros bens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C25DF7B-3AD6-919E-0A77-8C178725E584}"/>
              </a:ext>
            </a:extLst>
          </p:cNvPr>
          <p:cNvSpPr/>
          <p:nvPr/>
        </p:nvSpPr>
        <p:spPr>
          <a:xfrm>
            <a:off x="533826" y="5392470"/>
            <a:ext cx="2566665" cy="9261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 função que desempenham</a:t>
            </a:r>
          </a:p>
        </p:txBody>
      </p: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8744BC79-1C8E-AD6E-8726-9959587D229B}"/>
              </a:ext>
            </a:extLst>
          </p:cNvPr>
          <p:cNvCxnSpPr>
            <a:cxnSpLocks/>
          </p:cNvCxnSpPr>
          <p:nvPr/>
        </p:nvCxnSpPr>
        <p:spPr>
          <a:xfrm>
            <a:off x="8927964" y="5020754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4509748A-2CF9-B13E-43E6-52AC7A04BFA6}"/>
              </a:ext>
            </a:extLst>
          </p:cNvPr>
          <p:cNvCxnSpPr>
            <a:cxnSpLocks/>
          </p:cNvCxnSpPr>
          <p:nvPr/>
        </p:nvCxnSpPr>
        <p:spPr>
          <a:xfrm>
            <a:off x="8927963" y="6218218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2C1454B9-2AE0-9F38-E540-79E181DE5F0D}"/>
              </a:ext>
            </a:extLst>
          </p:cNvPr>
          <p:cNvCxnSpPr>
            <a:cxnSpLocks/>
          </p:cNvCxnSpPr>
          <p:nvPr/>
        </p:nvCxnSpPr>
        <p:spPr>
          <a:xfrm flipH="1">
            <a:off x="8911269" y="5002070"/>
            <a:ext cx="0" cy="123120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8F1FD900-D80D-6EFE-472A-EB0D51371381}"/>
              </a:ext>
            </a:extLst>
          </p:cNvPr>
          <p:cNvCxnSpPr>
            <a:cxnSpLocks/>
          </p:cNvCxnSpPr>
          <p:nvPr/>
        </p:nvCxnSpPr>
        <p:spPr>
          <a:xfrm>
            <a:off x="8683561" y="5615287"/>
            <a:ext cx="216000" cy="0"/>
          </a:xfrm>
          <a:prstGeom prst="straightConnector1">
            <a:avLst/>
          </a:prstGeom>
          <a:ln w="38100">
            <a:solidFill>
              <a:srgbClr val="E4B2E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E5A3A271-CBCB-9C06-5282-C1C82B848813}"/>
              </a:ext>
            </a:extLst>
          </p:cNvPr>
          <p:cNvSpPr/>
          <p:nvPr/>
        </p:nvSpPr>
        <p:spPr>
          <a:xfrm>
            <a:off x="9216295" y="5398818"/>
            <a:ext cx="2734404" cy="432000"/>
          </a:xfrm>
          <a:prstGeom prst="rect">
            <a:avLst/>
          </a:prstGeom>
          <a:solidFill>
            <a:srgbClr val="FFF3CD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Matérias-primas</a:t>
            </a:r>
            <a:endPara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18EBD892-322C-ABE6-91CE-E5667F945AD8}"/>
              </a:ext>
            </a:extLst>
          </p:cNvPr>
          <p:cNvSpPr/>
          <p:nvPr/>
        </p:nvSpPr>
        <p:spPr>
          <a:xfrm>
            <a:off x="9216294" y="6007680"/>
            <a:ext cx="2734402" cy="432000"/>
          </a:xfrm>
          <a:prstGeom prst="rect">
            <a:avLst/>
          </a:prstGeom>
          <a:solidFill>
            <a:srgbClr val="FFF3CD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Matérias subsidiárias</a:t>
            </a:r>
            <a:endPara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3DC1A88B-2B37-9465-EC53-C48BA9FC1505}"/>
              </a:ext>
            </a:extLst>
          </p:cNvPr>
          <p:cNvCxnSpPr>
            <a:cxnSpLocks/>
          </p:cNvCxnSpPr>
          <p:nvPr/>
        </p:nvCxnSpPr>
        <p:spPr>
          <a:xfrm>
            <a:off x="8927962" y="5614818"/>
            <a:ext cx="288000" cy="0"/>
          </a:xfrm>
          <a:prstGeom prst="straightConnector1">
            <a:avLst/>
          </a:prstGeom>
          <a:ln w="38100">
            <a:solidFill>
              <a:srgbClr val="E4B2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31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10" grpId="0" animBg="1"/>
      <p:bldP spid="44" grpId="0" animBg="1"/>
      <p:bldP spid="45" grpId="0" animBg="1"/>
      <p:bldP spid="46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F40E5FB4-6EF4-1BAD-7B27-2501DE477E72}"/>
              </a:ext>
            </a:extLst>
          </p:cNvPr>
          <p:cNvSpPr txBox="1">
            <a:spLocks/>
          </p:cNvSpPr>
          <p:nvPr/>
        </p:nvSpPr>
        <p:spPr>
          <a:xfrm>
            <a:off x="1" y="1164920"/>
            <a:ext cx="12192000" cy="1173167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100"/>
              </a:lnSpc>
              <a:spcAft>
                <a:spcPts val="600"/>
              </a:spcAft>
            </a:pPr>
            <a:r>
              <a:rPr lang="pt-PT" sz="5400" b="1" dirty="0">
                <a:solidFill>
                  <a:srgbClr val="02C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1 </a:t>
            </a:r>
          </a:p>
        </p:txBody>
      </p:sp>
      <p:sp>
        <p:nvSpPr>
          <p:cNvPr id="5" name="Título 7">
            <a:extLst>
              <a:ext uri="{FF2B5EF4-FFF2-40B4-BE49-F238E27FC236}">
                <a16:creationId xmlns:a16="http://schemas.microsoft.com/office/drawing/2014/main" id="{3E646C2E-12CE-5FB9-BC66-CD31AB88B577}"/>
              </a:ext>
            </a:extLst>
          </p:cNvPr>
          <p:cNvSpPr txBox="1">
            <a:spLocks/>
          </p:cNvSpPr>
          <p:nvPr/>
        </p:nvSpPr>
        <p:spPr>
          <a:xfrm>
            <a:off x="831471" y="2371265"/>
            <a:ext cx="10388464" cy="149762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  <a:spcAft>
                <a:spcPts val="600"/>
              </a:spcAft>
            </a:pPr>
            <a:r>
              <a:rPr lang="pt-PT" sz="4400" b="1" spc="-100" dirty="0">
                <a:latin typeface="Arial" panose="020B0604020202020204" pitchFamily="34" charset="0"/>
                <a:cs typeface="Arial" panose="020B0604020202020204" pitchFamily="34" charset="0"/>
              </a:rPr>
              <a:t>A Economia e o problema económico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8B7AD523-2B79-3280-CC91-38ABC1B263B0}"/>
              </a:ext>
            </a:extLst>
          </p:cNvPr>
          <p:cNvSpPr txBox="1">
            <a:spLocks/>
          </p:cNvSpPr>
          <p:nvPr/>
        </p:nvSpPr>
        <p:spPr>
          <a:xfrm>
            <a:off x="0" y="447577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pt-PT" dirty="0">
                <a:solidFill>
                  <a:srgbClr val="02C0FC"/>
                </a:solidFill>
              </a:rPr>
              <a:t>1.4. Os bens: noção e classificação</a:t>
            </a:r>
            <a:endParaRPr lang="pt-PT" dirty="0">
              <a:solidFill>
                <a:srgbClr val="02C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2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Conceito de bens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21" name="Tabela 6">
            <a:extLst>
              <a:ext uri="{FF2B5EF4-FFF2-40B4-BE49-F238E27FC236}">
                <a16:creationId xmlns:a16="http://schemas.microsoft.com/office/drawing/2014/main" id="{BFCE3952-21D9-74D5-A33D-7C16C4CE3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06338"/>
              </p:ext>
            </p:extLst>
          </p:nvPr>
        </p:nvGraphicFramePr>
        <p:xfrm>
          <a:off x="628836" y="3739407"/>
          <a:ext cx="11137161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137161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solidFill>
                            <a:schemeClr val="tx1"/>
                          </a:solidFill>
                        </a:rPr>
                        <a:t>Bem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noProof="0" dirty="0"/>
                        <a:t>Todo o meio capaz de satisfazer as necessidades humanas</a:t>
                      </a:r>
                      <a:r>
                        <a:rPr lang="pt-PT" sz="2800" u="none" noProof="0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30911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8970236-4B1B-1D18-A8FC-20054B31C2B6}"/>
              </a:ext>
            </a:extLst>
          </p:cNvPr>
          <p:cNvSpPr txBox="1"/>
          <p:nvPr/>
        </p:nvSpPr>
        <p:spPr>
          <a:xfrm>
            <a:off x="628836" y="2207915"/>
            <a:ext cx="11035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O ser humano tem necessidades múltiplas e ilimitadas, que são satisfeitas através da utilização de bens e serviços.</a:t>
            </a:r>
          </a:p>
        </p:txBody>
      </p:sp>
    </p:spTree>
    <p:extLst>
      <p:ext uri="{BB962C8B-B14F-4D97-AF65-F5344CB8AC3E}">
        <p14:creationId xmlns:p14="http://schemas.microsoft.com/office/powerpoint/2010/main" val="75852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Conceito de bens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86514F3B-D26F-04C5-DE25-00DCC8EF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26880"/>
              </p:ext>
            </p:extLst>
          </p:nvPr>
        </p:nvGraphicFramePr>
        <p:xfrm>
          <a:off x="657964" y="1630530"/>
          <a:ext cx="11083186" cy="46051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66175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  <a:gridCol w="324709">
                  <a:extLst>
                    <a:ext uri="{9D8B030D-6E8A-4147-A177-3AD203B41FA5}">
                      <a16:colId xmlns:a16="http://schemas.microsoft.com/office/drawing/2014/main" val="739739412"/>
                    </a:ext>
                  </a:extLst>
                </a:gridCol>
                <a:gridCol w="5392302">
                  <a:extLst>
                    <a:ext uri="{9D8B030D-6E8A-4147-A177-3AD203B41FA5}">
                      <a16:colId xmlns:a16="http://schemas.microsoft.com/office/drawing/2014/main" val="3317917632"/>
                    </a:ext>
                  </a:extLst>
                </a:gridCol>
              </a:tblGrid>
              <a:tr h="700552">
                <a:tc gridSpan="3"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ln>
                            <a:noFill/>
                          </a:ln>
                        </a:rPr>
                        <a:t>Bens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0073"/>
                  </a:ext>
                </a:extLst>
              </a:tr>
              <a:tr h="626811"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livres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800" b="1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económicos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1345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Existem em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quantidade ilimitada 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e  </a:t>
                      </a:r>
                      <a:r>
                        <a:rPr lang="pt-PT" sz="2400" b="1" u="none" noProof="0" dirty="0">
                          <a:ln>
                            <a:noFill/>
                          </a:ln>
                        </a:rPr>
                        <a:t>superior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às necessidades que satisfazem. A sua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utilização não implica um custo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.</a:t>
                      </a:r>
                      <a:endParaRPr lang="pt-PT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Existem em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quantidade limitada 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e </a:t>
                      </a:r>
                      <a:r>
                        <a:rPr lang="pt-PT" sz="2400" b="1" u="none" noProof="0" dirty="0">
                          <a:ln>
                            <a:noFill/>
                          </a:ln>
                        </a:rPr>
                        <a:t>inferior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às necessidades que satisfazem.  A sua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utilização implica um custo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30911"/>
                  </a:ext>
                </a:extLst>
              </a:tr>
              <a:tr h="1932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o ar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respiramos, a água do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mar, o vento, o sol,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24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o vestuário,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a alimentação, os livros,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os telemóveis,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3244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482EA8-DEFD-0771-B171-F477D8A39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081835"/>
              </p:ext>
            </p:extLst>
          </p:nvPr>
        </p:nvGraphicFramePr>
        <p:xfrm>
          <a:off x="9359900" y="4352927"/>
          <a:ext cx="2505388" cy="185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0B2444-4E63-1474-34D2-AC888A1FA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351561"/>
              </p:ext>
            </p:extLst>
          </p:nvPr>
        </p:nvGraphicFramePr>
        <p:xfrm>
          <a:off x="3980232" y="4306720"/>
          <a:ext cx="2330450" cy="200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5204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Classificação dos bens económicos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86514F3B-D26F-04C5-DE25-00DCC8EF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60303"/>
              </p:ext>
            </p:extLst>
          </p:nvPr>
        </p:nvGraphicFramePr>
        <p:xfrm>
          <a:off x="686507" y="1705907"/>
          <a:ext cx="11014266" cy="48247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62159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  <a:gridCol w="263843">
                  <a:extLst>
                    <a:ext uri="{9D8B030D-6E8A-4147-A177-3AD203B41FA5}">
                      <a16:colId xmlns:a16="http://schemas.microsoft.com/office/drawing/2014/main" val="739739412"/>
                    </a:ext>
                  </a:extLst>
                </a:gridCol>
                <a:gridCol w="5388264">
                  <a:extLst>
                    <a:ext uri="{9D8B030D-6E8A-4147-A177-3AD203B41FA5}">
                      <a16:colId xmlns:a16="http://schemas.microsoft.com/office/drawing/2014/main" val="3317917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ln>
                            <a:noFill/>
                          </a:ln>
                        </a:rPr>
                        <a:t>Quanto à sua natureza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materiais (bens)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800" b="1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imateriais (serviços)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290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corpóreos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, palpáveis, tangíveis, que podem ser produzidos e armazenados.</a:t>
                      </a: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incorpóreos</a:t>
                      </a:r>
                      <a:r>
                        <a:rPr lang="pt-PT" sz="2400" b="0" noProof="0" dirty="0">
                          <a:ln>
                            <a:noFill/>
                          </a:ln>
                        </a:rPr>
                        <a:t>, intangíveis, cuja prestação e cujo consumo são simultâneos (não são armazenáveis).</a:t>
                      </a: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30911"/>
                  </a:ext>
                </a:extLst>
              </a:tr>
              <a:tr h="2538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computadores, livros, vestuário, eletrodomésticos, 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24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consulta médica, consulta </a:t>
                      </a:r>
                    </a:p>
                    <a:p>
                      <a:pPr marL="137160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jurídica, aula de Economia, 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3244"/>
                  </a:ext>
                </a:extLst>
              </a:tr>
            </a:tbl>
          </a:graphicData>
        </a:graphic>
      </p:graphicFrame>
      <p:pic>
        <p:nvPicPr>
          <p:cNvPr id="11" name="Picture 10" descr="A group of kitchen appliances on a counter&#10;&#10;Description automatically generated">
            <a:extLst>
              <a:ext uri="{FF2B5EF4-FFF2-40B4-BE49-F238E27FC236}">
                <a16:creationId xmlns:a16="http://schemas.microsoft.com/office/drawing/2014/main" id="{84C66F0A-1496-12E1-05E7-958902F3E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4" b="92893" l="8239" r="89955">
                        <a14:foregroundMark x1="15237" y1="67513" x2="10722" y2="65821"/>
                        <a14:foregroundMark x1="12190" y1="39763" x2="9029" y2="76142"/>
                        <a14:foregroundMark x1="9029" y1="76142" x2="22460" y2="88325"/>
                        <a14:foregroundMark x1="13544" y1="89679" x2="29345" y2="89340"/>
                        <a14:foregroundMark x1="14447" y1="39425" x2="8352" y2="57699"/>
                        <a14:foregroundMark x1="30926" y1="42809" x2="34763" y2="59391"/>
                        <a14:foregroundMark x1="33521" y1="64805" x2="29571" y2="81726"/>
                        <a14:foregroundMark x1="70429" y1="66836" x2="67833" y2="82403"/>
                        <a14:foregroundMark x1="74041" y1="66159" x2="77540" y2="84433"/>
                        <a14:foregroundMark x1="74266" y1="86633" x2="81264" y2="87310"/>
                        <a14:foregroundMark x1="68397" y1="43655" x2="83860" y2="44670"/>
                        <a14:foregroundMark x1="68623" y1="42470" x2="82167" y2="43655"/>
                        <a14:foregroundMark x1="78668" y1="42809" x2="83183" y2="42809"/>
                        <a14:foregroundMark x1="73025" y1="41794" x2="76072" y2="42809"/>
                        <a14:foregroundMark x1="81895" y1="60605" x2="81490" y2="63959"/>
                        <a14:foregroundMark x1="83617" y1="46346" x2="83114" y2="50506"/>
                        <a14:foregroundMark x1="83860" y1="44332" x2="83664" y2="45957"/>
                        <a14:foregroundMark x1="82901" y1="60640" x2="82731" y2="63959"/>
                        <a14:foregroundMark x1="83634" y1="46362" x2="82981" y2="59083"/>
                        <a14:foregroundMark x1="30474" y1="40102" x2="36569" y2="38917"/>
                        <a14:foregroundMark x1="11400" y1="81218" x2="11400" y2="92893"/>
                        <a14:backgroundMark x1="81264" y1="46024" x2="81038" y2="60575"/>
                        <a14:backgroundMark x1="85327" y1="45008" x2="86456" y2="49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85" y="4310660"/>
            <a:ext cx="3587750" cy="2393183"/>
          </a:xfrm>
          <a:prstGeom prst="rect">
            <a:avLst/>
          </a:prstGeom>
        </p:spPr>
      </p:pic>
      <p:pic>
        <p:nvPicPr>
          <p:cNvPr id="15" name="Picture 14" descr="A person in a white coat talking to a person&#10;&#10;Description automatically generated">
            <a:extLst>
              <a:ext uri="{FF2B5EF4-FFF2-40B4-BE49-F238E27FC236}">
                <a16:creationId xmlns:a16="http://schemas.microsoft.com/office/drawing/2014/main" id="{7B825BF5-1665-B816-1A57-4C314A283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2" b="99703" l="9881" r="89921">
                        <a14:foregroundMark x1="13834" y1="53116" x2="15020" y2="99703"/>
                        <a14:foregroundMark x1="69763" y1="58457" x2="66996" y2="73887"/>
                        <a14:foregroundMark x1="50791" y1="35608" x2="57905" y2="38279"/>
                        <a14:foregroundMark x1="50988" y1="10089" x2="61858" y2="14540"/>
                        <a14:foregroundMark x1="70949" y1="58160" x2="66008" y2="72404"/>
                        <a14:foregroundMark x1="70553" y1="67359" x2="71344" y2="67656"/>
                        <a14:backgroundMark x1="31028" y1="42136" x2="31028" y2="42136"/>
                        <a14:backgroundMark x1="31818" y1="52819" x2="31818" y2="52819"/>
                        <a14:backgroundMark x1="31225" y1="56083" x2="31225" y2="56083"/>
                        <a14:backgroundMark x1="38142" y1="79822" x2="38142" y2="7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03" y="4365119"/>
            <a:ext cx="3251490" cy="21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86514F3B-D26F-04C5-DE25-00DCC8EF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01270"/>
              </p:ext>
            </p:extLst>
          </p:nvPr>
        </p:nvGraphicFramePr>
        <p:xfrm>
          <a:off x="620979" y="1630530"/>
          <a:ext cx="11074887" cy="50491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62159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  <a:gridCol w="324464">
                  <a:extLst>
                    <a:ext uri="{9D8B030D-6E8A-4147-A177-3AD203B41FA5}">
                      <a16:colId xmlns:a16="http://schemas.microsoft.com/office/drawing/2014/main" val="739739412"/>
                    </a:ext>
                  </a:extLst>
                </a:gridCol>
                <a:gridCol w="5388264">
                  <a:extLst>
                    <a:ext uri="{9D8B030D-6E8A-4147-A177-3AD203B41FA5}">
                      <a16:colId xmlns:a16="http://schemas.microsoft.com/office/drawing/2014/main" val="3317917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ln>
                            <a:noFill/>
                          </a:ln>
                        </a:rPr>
                        <a:t>Quanto à sua duração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duradouros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800" b="1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não duradouros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que </a:t>
                      </a: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podem ser utilizados mais do que uma vez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, sem perderem a sua utilidade.</a:t>
                      </a: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que </a:t>
                      </a: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perdem a sua utilidade após a primeira utilização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.</a:t>
                      </a: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30911"/>
                  </a:ext>
                </a:extLst>
              </a:tr>
              <a:tr h="2763130">
                <a:tc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máquinas, ferramentas, viaturas, 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24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alimentação, bebidas, serviços, matérias-primas, 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3244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99B5D7-BCBE-CB7F-66D3-6DFE4A5B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295558"/>
              </p:ext>
            </p:extLst>
          </p:nvPr>
        </p:nvGraphicFramePr>
        <p:xfrm>
          <a:off x="5903278" y="3765550"/>
          <a:ext cx="4053522" cy="307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Classificação dos bens económicos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73E536-AB0B-02E5-07DA-BE3198094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001893"/>
              </p:ext>
            </p:extLst>
          </p:nvPr>
        </p:nvGraphicFramePr>
        <p:xfrm>
          <a:off x="-58471" y="4102101"/>
          <a:ext cx="4001821" cy="268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7689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Classificação dos bens económicos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86514F3B-D26F-04C5-DE25-00DCC8EF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99433"/>
              </p:ext>
            </p:extLst>
          </p:nvPr>
        </p:nvGraphicFramePr>
        <p:xfrm>
          <a:off x="583287" y="1630530"/>
          <a:ext cx="11074887" cy="463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62159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  <a:gridCol w="324464">
                  <a:extLst>
                    <a:ext uri="{9D8B030D-6E8A-4147-A177-3AD203B41FA5}">
                      <a16:colId xmlns:a16="http://schemas.microsoft.com/office/drawing/2014/main" val="739739412"/>
                    </a:ext>
                  </a:extLst>
                </a:gridCol>
                <a:gridCol w="5388264">
                  <a:extLst>
                    <a:ext uri="{9D8B030D-6E8A-4147-A177-3AD203B41FA5}">
                      <a16:colId xmlns:a16="http://schemas.microsoft.com/office/drawing/2014/main" val="3317917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ln>
                            <a:noFill/>
                          </a:ln>
                        </a:rPr>
                        <a:t>Quanto às relações que estabelecem com outros bens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sucedâneos</a:t>
                      </a:r>
                    </a:p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(substituíveis ou substitutos)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800" b="1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complementares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que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se podem substituir 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na satisfação da mesma necessidade, porque têm a mesma utilidade.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que só têm utilidade se forem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usados em conjunto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. Isolados não satisfazem uma necessidade.</a:t>
                      </a: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30911"/>
                  </a:ext>
                </a:extLst>
              </a:tr>
              <a:tr h="1767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a manteiga 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a margarina, o óleo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 o azeite, a escova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de dentes manual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 a elétrica, entre outros.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24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o automóvel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e o combustível,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a agulha e a linha,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a escova e a pasta 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dentes, entre outros.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3244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870274-E2F5-E9B2-6747-80DB0761E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489578"/>
              </p:ext>
            </p:extLst>
          </p:nvPr>
        </p:nvGraphicFramePr>
        <p:xfrm>
          <a:off x="9315451" y="4366892"/>
          <a:ext cx="2342724" cy="182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AFAEEF-60BE-1635-90D7-0D0E24708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973289"/>
              </p:ext>
            </p:extLst>
          </p:nvPr>
        </p:nvGraphicFramePr>
        <p:xfrm>
          <a:off x="3237830" y="4313324"/>
          <a:ext cx="2882900" cy="192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6532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Classificação dos bens económicos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86514F3B-D26F-04C5-DE25-00DCC8EF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72545"/>
              </p:ext>
            </p:extLst>
          </p:nvPr>
        </p:nvGraphicFramePr>
        <p:xfrm>
          <a:off x="627735" y="1724560"/>
          <a:ext cx="11074887" cy="4084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87386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  <a:gridCol w="1787387">
                  <a:extLst>
                    <a:ext uri="{9D8B030D-6E8A-4147-A177-3AD203B41FA5}">
                      <a16:colId xmlns:a16="http://schemas.microsoft.com/office/drawing/2014/main" val="2829010430"/>
                    </a:ext>
                  </a:extLst>
                </a:gridCol>
                <a:gridCol w="1874442">
                  <a:extLst>
                    <a:ext uri="{9D8B030D-6E8A-4147-A177-3AD203B41FA5}">
                      <a16:colId xmlns:a16="http://schemas.microsoft.com/office/drawing/2014/main" val="9749168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739412"/>
                    </a:ext>
                  </a:extLst>
                </a:gridCol>
                <a:gridCol w="5417392">
                  <a:extLst>
                    <a:ext uri="{9D8B030D-6E8A-4147-A177-3AD203B41FA5}">
                      <a16:colId xmlns:a16="http://schemas.microsoft.com/office/drawing/2014/main" val="331791763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ln>
                            <a:noFill/>
                          </a:ln>
                        </a:rPr>
                        <a:t>Quanto à função que desempenham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3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0073"/>
                  </a:ext>
                </a:extLst>
              </a:tr>
              <a:tr h="431900">
                <a:tc gridSpan="3"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de produção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2800" b="1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de consumo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000" noProof="0" dirty="0">
                        <a:ln>
                          <a:noFill/>
                        </a:ln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que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são utilizados na produção de outros bens</a:t>
                      </a:r>
                      <a:r>
                        <a:rPr lang="pt-PT" sz="2400" b="0" noProof="0" dirty="0">
                          <a:ln>
                            <a:noFill/>
                          </a:ln>
                        </a:rPr>
                        <a:t>, por isso, satisfazem a necessidade </a:t>
                      </a: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de </a:t>
                      </a:r>
                      <a:r>
                        <a:rPr lang="pt-PT" sz="2400" b="1" u="none" noProof="0" dirty="0">
                          <a:ln>
                            <a:noFill/>
                          </a:ln>
                        </a:rPr>
                        <a:t>forma indireta e mediata</a:t>
                      </a:r>
                      <a:r>
                        <a:rPr lang="pt-PT" sz="2400" b="0" noProof="0" dirty="0">
                          <a:ln>
                            <a:noFill/>
                          </a:ln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noProof="0" dirty="0">
                          <a:ln>
                            <a:noFill/>
                          </a:ln>
                        </a:rPr>
                        <a:t>Bens que </a:t>
                      </a:r>
                      <a:r>
                        <a:rPr lang="pt-PT" sz="2400" b="0" u="sng" noProof="0" dirty="0">
                          <a:ln>
                            <a:noFill/>
                          </a:ln>
                        </a:rPr>
                        <a:t>satisfazem de forma direta e imediata 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uma necessidade (consumo final).</a:t>
                      </a:r>
                      <a:endParaRPr lang="pt-PT" sz="1000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3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Bens de equipamento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Matérias-primas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Matérias subsidiárias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PT" sz="24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2400" b="1" noProof="0" dirty="0">
                          <a:ln>
                            <a:noFill/>
                          </a:ln>
                        </a:rPr>
                        <a:t>Exemplos: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 os bolos, </a:t>
                      </a:r>
                      <a:r>
                        <a:rPr lang="pt-PT" sz="2400" noProof="0">
                          <a:ln>
                            <a:noFill/>
                          </a:ln>
                        </a:rPr>
                        <a:t>os pães, os livros, as roupas, </a:t>
                      </a:r>
                      <a:r>
                        <a:rPr lang="pt-PT" sz="2400" noProof="0" dirty="0">
                          <a:ln>
                            <a:noFill/>
                          </a:ln>
                        </a:rPr>
                        <a:t>os eletrodomésticos, os serviços, entre outros.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63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F8CDC-2422-0643-B517-5908214DB4D8}"/>
              </a:ext>
            </a:extLst>
          </p:cNvPr>
          <p:cNvSpPr txBox="1"/>
          <p:nvPr/>
        </p:nvSpPr>
        <p:spPr>
          <a:xfrm>
            <a:off x="533826" y="861089"/>
            <a:ext cx="103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02C0FC"/>
                </a:solidFill>
              </a:rPr>
              <a:t>Classificação dos bens económicos</a:t>
            </a:r>
            <a:endParaRPr lang="en-PT" sz="4400" b="1" dirty="0">
              <a:solidFill>
                <a:srgbClr val="02C0FC"/>
              </a:solidFill>
            </a:endParaRP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86514F3B-D26F-04C5-DE25-00DCC8EF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0089"/>
              </p:ext>
            </p:extLst>
          </p:nvPr>
        </p:nvGraphicFramePr>
        <p:xfrm>
          <a:off x="627735" y="1608305"/>
          <a:ext cx="11166311" cy="46654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83053">
                  <a:extLst>
                    <a:ext uri="{9D8B030D-6E8A-4147-A177-3AD203B41FA5}">
                      <a16:colId xmlns:a16="http://schemas.microsoft.com/office/drawing/2014/main" val="111433842"/>
                    </a:ext>
                  </a:extLst>
                </a:gridCol>
                <a:gridCol w="3691629">
                  <a:extLst>
                    <a:ext uri="{9D8B030D-6E8A-4147-A177-3AD203B41FA5}">
                      <a16:colId xmlns:a16="http://schemas.microsoft.com/office/drawing/2014/main" val="3049564769"/>
                    </a:ext>
                  </a:extLst>
                </a:gridCol>
                <a:gridCol w="3691629">
                  <a:extLst>
                    <a:ext uri="{9D8B030D-6E8A-4147-A177-3AD203B41FA5}">
                      <a16:colId xmlns:a16="http://schemas.microsoft.com/office/drawing/2014/main" val="1231304051"/>
                    </a:ext>
                  </a:extLst>
                </a:gridCol>
              </a:tblGrid>
              <a:tr h="676605">
                <a:tc gridSpan="3">
                  <a:txBody>
                    <a:bodyPr/>
                    <a:lstStyle/>
                    <a:p>
                      <a:pPr algn="ctr"/>
                      <a:r>
                        <a:rPr lang="pt-PT" sz="3200" noProof="0" dirty="0">
                          <a:ln>
                            <a:noFill/>
                          </a:ln>
                        </a:rPr>
                        <a:t>Quanto à função que desempenham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0073"/>
                  </a:ext>
                </a:extLst>
              </a:tr>
              <a:tr h="605384">
                <a:tc gridSpan="3">
                  <a:txBody>
                    <a:bodyPr/>
                    <a:lstStyle/>
                    <a:p>
                      <a:pPr algn="ctr"/>
                      <a:r>
                        <a:rPr lang="pt-PT" sz="2800" b="1" noProof="0" dirty="0">
                          <a:ln>
                            <a:noFill/>
                          </a:ln>
                        </a:rPr>
                        <a:t>Bens de produção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A3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27745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/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Bens de equipamento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Matérias-primas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Matérias subsidiárias</a:t>
                      </a:r>
                    </a:p>
                  </a:txBody>
                  <a:tcPr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3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sz="2000" b="0" noProof="0" dirty="0">
                          <a:ln>
                            <a:noFill/>
                          </a:ln>
                        </a:rPr>
                        <a:t>Máquinas e equipamentos utilizados no processo produtivo.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noProof="0" dirty="0">
                          <a:ln>
                            <a:noFill/>
                          </a:ln>
                        </a:rPr>
                        <a:t>Bens que se transformam noutros durante o processo produtivo, </a:t>
                      </a:r>
                      <a:r>
                        <a:rPr lang="pt-PT" sz="2000" b="0" u="sng" noProof="0" dirty="0">
                          <a:ln>
                            <a:noFill/>
                          </a:ln>
                        </a:rPr>
                        <a:t>ficando neles incorporados</a:t>
                      </a:r>
                      <a:r>
                        <a:rPr lang="pt-PT" sz="2000" b="0" u="none" noProof="0" dirty="0">
                          <a:ln>
                            <a:noFill/>
                          </a:ln>
                        </a:rPr>
                        <a:t>.</a:t>
                      </a:r>
                      <a:endParaRPr lang="pt-PT" sz="2000" b="0" u="sng" noProof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noProof="0" dirty="0">
                          <a:ln>
                            <a:noFill/>
                          </a:ln>
                        </a:rPr>
                        <a:t>Bens utilizados (consumidos) no processo produtivo, mas que </a:t>
                      </a:r>
                      <a:r>
                        <a:rPr lang="pt-PT" sz="2000" b="0" u="sng" noProof="0" dirty="0">
                          <a:ln>
                            <a:noFill/>
                          </a:ln>
                        </a:rPr>
                        <a:t>não são incorporados</a:t>
                      </a:r>
                      <a:r>
                        <a:rPr lang="pt-PT" sz="2000" b="0" noProof="0" dirty="0">
                          <a:ln>
                            <a:noFill/>
                          </a:ln>
                        </a:rPr>
                        <a:t> no produto final.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126560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Exemplo:</a:t>
                      </a:r>
                      <a:r>
                        <a:rPr lang="pt-PT" sz="2000" noProof="0" dirty="0">
                          <a:ln>
                            <a:noFill/>
                          </a:ln>
                        </a:rPr>
                        <a:t> o forno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noProof="0" dirty="0">
                          <a:ln>
                            <a:noFill/>
                          </a:ln>
                        </a:rPr>
                        <a:t>para fazer o pão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noProof="0" dirty="0">
                          <a:ln>
                            <a:noFill/>
                          </a:ln>
                        </a:rPr>
                        <a:t>numa padaria.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noProof="0" dirty="0">
                          <a:ln>
                            <a:noFill/>
                          </a:ln>
                        </a:rPr>
                        <a:t>Exemplo:</a:t>
                      </a:r>
                      <a:r>
                        <a:rPr lang="pt-PT" sz="2000" noProof="0" dirty="0">
                          <a:ln>
                            <a:noFill/>
                          </a:ln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noProof="0" dirty="0">
                          <a:ln>
                            <a:noFill/>
                          </a:ln>
                        </a:rPr>
                        <a:t>a farinha e 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noProof="0" dirty="0">
                          <a:ln>
                            <a:noFill/>
                          </a:ln>
                        </a:rPr>
                        <a:t>sal utilizados para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noProof="0" dirty="0">
                          <a:ln>
                            <a:noFill/>
                          </a:ln>
                        </a:rPr>
                        <a:t>fazer o pão.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Exemplo:</a:t>
                      </a:r>
                      <a:r>
                        <a:rPr lang="pt-PT" sz="2000" b="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eletricidade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utilizada pelo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forno </a:t>
                      </a:r>
                      <a:r>
                        <a:rPr lang="pt-PT" sz="2000" b="0" kern="12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 padaria.</a:t>
                      </a:r>
                      <a:endParaRPr lang="pt-PT" sz="2000" b="0" kern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191327"/>
                  </a:ext>
                </a:extLst>
              </a:tr>
            </a:tbl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B93DF36-9D0B-06FC-9A34-721027BBC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0558"/>
              </p:ext>
            </p:extLst>
          </p:nvPr>
        </p:nvGraphicFramePr>
        <p:xfrm>
          <a:off x="1218616" y="4549563"/>
          <a:ext cx="3108405" cy="196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wooden scoop with grains in it next to a bunch of wheat&#10;&#10;Description automatically generated">
            <a:extLst>
              <a:ext uri="{FF2B5EF4-FFF2-40B4-BE49-F238E27FC236}">
                <a16:creationId xmlns:a16="http://schemas.microsoft.com/office/drawing/2014/main" id="{E8969E17-017D-EEC6-9984-7B5C71B24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7" b="95062" l="8779" r="95075">
                        <a14:foregroundMark x1="15203" y1="4527" x2="11991" y2="11111"/>
                        <a14:foregroundMark x1="89722" y1="33333" x2="95931" y2="31276"/>
                        <a14:foregroundMark x1="91863" y1="34979" x2="91863" y2="34979"/>
                        <a14:foregroundMark x1="83726" y1="26337" x2="88009" y2="24280"/>
                        <a14:foregroundMark x1="23769" y1="90535" x2="25910" y2="87654"/>
                        <a14:foregroundMark x1="28051" y1="84362" x2="30407" y2="85597"/>
                        <a14:foregroundMark x1="41756" y1="90123" x2="43897" y2="91358"/>
                        <a14:foregroundMark x1="53105" y1="91358" x2="54604" y2="94239"/>
                        <a14:foregroundMark x1="66381" y1="86008" x2="66381" y2="86008"/>
                        <a14:foregroundMark x1="69165" y1="95062" x2="69165" y2="95062"/>
                        <a14:foregroundMark x1="8779" y1="9053" x2="10064" y2="16049"/>
                        <a14:backgroundMark x1="9850" y1="21811" x2="21199" y2="55967"/>
                        <a14:backgroundMark x1="21199" y1="55967" x2="41542" y2="78601"/>
                        <a14:backgroundMark x1="55032" y1="63374" x2="59957" y2="69547"/>
                        <a14:backgroundMark x1="87794" y1="72016" x2="94861" y2="81070"/>
                        <a14:backgroundMark x1="86296" y1="69547" x2="89507" y2="80247"/>
                        <a14:backgroundMark x1="72591" y1="53498" x2="75375" y2="55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21960"/>
            <a:ext cx="2220842" cy="1155599"/>
          </a:xfrm>
          <a:prstGeom prst="rect">
            <a:avLst/>
          </a:prstGeom>
        </p:spPr>
      </p:pic>
      <p:pic>
        <p:nvPicPr>
          <p:cNvPr id="5" name="Imagem 4" descr="Uma imagem com eletrónica, pessoa, Fichas e tomadas, interior&#10;&#10;Descrição gerada automaticamente">
            <a:extLst>
              <a:ext uri="{FF2B5EF4-FFF2-40B4-BE49-F238E27FC236}">
                <a16:creationId xmlns:a16="http://schemas.microsoft.com/office/drawing/2014/main" id="{9EF24D0D-F6FF-2602-2191-7440F5AEA25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16728"/>
          <a:stretch/>
        </p:blipFill>
        <p:spPr>
          <a:xfrm>
            <a:off x="10274157" y="4716501"/>
            <a:ext cx="1499551" cy="1501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633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71bede-553d-4438-b00b-aa5e35250a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342777F9EEB14CBD555C9EE005CB6E" ma:contentTypeVersion="9" ma:contentTypeDescription="Create a new document." ma:contentTypeScope="" ma:versionID="4b80a73959f632f85a7416d3bab506f9">
  <xsd:schema xmlns:xsd="http://www.w3.org/2001/XMLSchema" xmlns:xs="http://www.w3.org/2001/XMLSchema" xmlns:p="http://schemas.microsoft.com/office/2006/metadata/properties" xmlns:ns2="cb71bede-553d-4438-b00b-aa5e35250a9b" xmlns:ns3="af389f1f-d747-4a0f-97a4-9e2e25d2829f" targetNamespace="http://schemas.microsoft.com/office/2006/metadata/properties" ma:root="true" ma:fieldsID="99b6856beb21fb33af55028a4192f474" ns2:_="" ns3:_="">
    <xsd:import namespace="cb71bede-553d-4438-b00b-aa5e35250a9b"/>
    <xsd:import namespace="af389f1f-d747-4a0f-97a4-9e2e25d28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1bede-553d-4438-b00b-aa5e35250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6835972-f8a2-4812-8b30-771f0bdfe4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89f1f-d747-4a0f-97a4-9e2e25d2829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B27A7E-9BCE-4962-84D8-BD2A1BC12B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5A58F1-5C32-4101-9A9A-A897D96DE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9FFF9-AA17-43DE-8A95-AC8E0700F0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20450</TotalTime>
  <Words>618</Words>
  <Application>Microsoft Office PowerPoint</Application>
  <PresentationFormat>Widescreen</PresentationFormat>
  <Paragraphs>112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Filipe Alves</dc:creator>
  <cp:lastModifiedBy>Jéssica Moreira</cp:lastModifiedBy>
  <cp:revision>214</cp:revision>
  <dcterms:created xsi:type="dcterms:W3CDTF">2021-02-18T12:33:41Z</dcterms:created>
  <dcterms:modified xsi:type="dcterms:W3CDTF">2023-07-24T12:17:02Z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0x01010014342777F9EEB14CBD555C9EE005CB6E</vt:lpwstr>
  </property>
</Properties>
</file>